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6" r:id="rId12"/>
    <p:sldId id="257" r:id="rId13"/>
    <p:sldId id="258" r:id="rId14"/>
    <p:sldId id="259" r:id="rId15"/>
    <p:sldId id="274" r:id="rId16"/>
    <p:sldId id="275" r:id="rId17"/>
    <p:sldId id="261" r:id="rId18"/>
    <p:sldId id="263" r:id="rId19"/>
    <p:sldId id="277" r:id="rId20"/>
    <p:sldId id="262" r:id="rId2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2" autoAdjust="0"/>
    <p:restoredTop sz="94660"/>
  </p:normalViewPr>
  <p:slideViewPr>
    <p:cSldViewPr snapToGrid="0">
      <p:cViewPr varScale="1">
        <p:scale>
          <a:sx n="79" d="100"/>
          <a:sy n="79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12593607697894E-2"/>
          <c:y val="4.6013278117399595E-2"/>
          <c:w val="0.91918740639230212"/>
          <c:h val="0.5380481674655586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Resultats!$C$73:$C$86</c:f>
              <c:strCache>
                <c:ptCount val="14"/>
                <c:pt idx="0">
                  <c:v>Licence LEA</c:v>
                </c:pt>
                <c:pt idx="1">
                  <c:v>Licence ECO</c:v>
                </c:pt>
                <c:pt idx="2">
                  <c:v>CPGE (Prépa)</c:v>
                </c:pt>
                <c:pt idx="3">
                  <c:v>Architecture</c:v>
                </c:pt>
                <c:pt idx="4">
                  <c:v>Bachelor Art, Audiovisuel , Fashion</c:v>
                </c:pt>
                <c:pt idx="5">
                  <c:v>Licence Droit</c:v>
                </c:pt>
                <c:pt idx="6">
                  <c:v>Licence Eco</c:v>
                </c:pt>
                <c:pt idx="7">
                  <c:v>Licence Sciences/Informatique</c:v>
                </c:pt>
                <c:pt idx="8">
                  <c:v>DUT</c:v>
                </c:pt>
                <c:pt idx="9">
                  <c:v>Bachelor Hotelier</c:v>
                </c:pt>
                <c:pt idx="10">
                  <c:v>PACES (Médecine)</c:v>
                </c:pt>
                <c:pt idx="11">
                  <c:v>Ingénieur</c:v>
                </c:pt>
                <c:pt idx="12">
                  <c:v>Science Po</c:v>
                </c:pt>
                <c:pt idx="13">
                  <c:v>Ecole commerce</c:v>
                </c:pt>
              </c:strCache>
            </c:strRef>
          </c:cat>
          <c:val>
            <c:numRef>
              <c:f>Resultats!$D$73:$D$86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3</c:v>
                </c:pt>
                <c:pt idx="10">
                  <c:v>7</c:v>
                </c:pt>
                <c:pt idx="11">
                  <c:v>4</c:v>
                </c:pt>
                <c:pt idx="12">
                  <c:v>2</c:v>
                </c:pt>
                <c:pt idx="13">
                  <c:v>10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6266576"/>
        <c:axId val="126268144"/>
      </c:barChart>
      <c:valAx>
        <c:axId val="126268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6266576"/>
        <c:crosses val="autoZero"/>
        <c:crossBetween val="between"/>
      </c:valAx>
      <c:catAx>
        <c:axId val="12626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268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E16D0-078C-4BCA-AA3F-D8BA3E0D9615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64872-DBB3-4012-9588-030D22DD36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15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64872-DBB3-4012-9588-030D22DD36F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15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64872-DBB3-4012-9588-030D22DD36F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01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41188-7988-4761-B331-8E4DCFC76D9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97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64872-DBB3-4012-9588-030D22DD36F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236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64872-DBB3-4012-9588-030D22DD36F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871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64872-DBB3-4012-9588-030D22DD36F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56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64872-DBB3-4012-9588-030D22DD36F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42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C219-49F5-44F8-ABF4-FA98DDB1B01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717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64872-DBB3-4012-9588-030D22DD36F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82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5BAD-DCEE-4E14-BEA4-56B9EB307D0E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ABB-4003-4C1A-B090-5C8C27349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98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5BAD-DCEE-4E14-BEA4-56B9EB307D0E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ABB-4003-4C1A-B090-5C8C27349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26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5BAD-DCEE-4E14-BEA4-56B9EB307D0E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ABB-4003-4C1A-B090-5C8C27349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29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11567584" y="6391275"/>
            <a:ext cx="601133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924B8B-66B1-4477-886C-EB809736CE7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52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5BAD-DCEE-4E14-BEA4-56B9EB307D0E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ABB-4003-4C1A-B090-5C8C27349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08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5BAD-DCEE-4E14-BEA4-56B9EB307D0E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ABB-4003-4C1A-B090-5C8C27349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22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5BAD-DCEE-4E14-BEA4-56B9EB307D0E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ABB-4003-4C1A-B090-5C8C27349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97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5BAD-DCEE-4E14-BEA4-56B9EB307D0E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ABB-4003-4C1A-B090-5C8C27349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79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5BAD-DCEE-4E14-BEA4-56B9EB307D0E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ABB-4003-4C1A-B090-5C8C27349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94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5BAD-DCEE-4E14-BEA4-56B9EB307D0E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ABB-4003-4C1A-B090-5C8C27349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68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5BAD-DCEE-4E14-BEA4-56B9EB307D0E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ABB-4003-4C1A-B090-5C8C27349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81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5BAD-DCEE-4E14-BEA4-56B9EB307D0E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ABB-4003-4C1A-B090-5C8C27349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29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5BAD-DCEE-4E14-BEA4-56B9EB307D0E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7EABB-4003-4C1A-B090-5C8C27349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72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chart" Target="../charts/chart1.xml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F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erminale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46516"/>
          </a:xfrm>
        </p:spPr>
        <p:txBody>
          <a:bodyPr>
            <a:normAutofit lnSpcReduction="10000"/>
          </a:bodyPr>
          <a:lstStyle/>
          <a:p>
            <a:r>
              <a:rPr lang="fr-FR" sz="3200" dirty="0" smtClean="0">
                <a:solidFill>
                  <a:srgbClr val="002060"/>
                </a:solidFill>
              </a:rPr>
              <a:t>Mon Bac et je construis mon parcours d’études supérieures</a:t>
            </a:r>
            <a:endParaRPr lang="fr-FR" sz="3200" dirty="0">
              <a:solidFill>
                <a:srgbClr val="002060"/>
              </a:solidFill>
            </a:endParaRPr>
          </a:p>
        </p:txBody>
      </p:sp>
      <p:pic>
        <p:nvPicPr>
          <p:cNvPr id="4" name="Picture 4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329" y="4177742"/>
            <a:ext cx="1893094" cy="26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C:\Users\Adrian\Documents\DOC ECOLE\LOGOS, CARTES\Lycée\logo_gran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338" y="187959"/>
            <a:ext cx="1934933" cy="15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C:\Users\Iosif\Desktop\logo_aefe_ec_sign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9" y="187958"/>
            <a:ext cx="2490010" cy="12624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4234591" y="5222401"/>
            <a:ext cx="3322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2400" dirty="0" smtClean="0"/>
              <a:t>Jeudi 19 septembre 2019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488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31341" y="1074440"/>
            <a:ext cx="9515335" cy="507546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dirty="0" smtClean="0">
                <a:solidFill>
                  <a:srgbClr val="FF6600"/>
                </a:solidFill>
                <a:latin typeface="Arial Narrow" panose="020B0606020202030204" pitchFamily="34" charset="0"/>
                <a:cs typeface="Arial" pitchFamily="34" charset="0"/>
              </a:rPr>
              <a:t>T</a:t>
            </a:r>
            <a:r>
              <a:rPr lang="fr-FR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outes les 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activités langagières de communication sont </a:t>
            </a:r>
            <a:r>
              <a:rPr lang="fr-FR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évaluées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FF6600"/>
              </a:buClr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Compréhension orale en mars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F6600"/>
              </a:buClr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Expression orale en mai (pour les séries ES et S)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F6600"/>
              </a:buClr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Écrits en juin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F6600"/>
              </a:buClr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Pour la série L : oral en juin</a:t>
            </a:r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4123" y="236127"/>
            <a:ext cx="546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L’évaluation des </a:t>
            </a:r>
            <a:r>
              <a:rPr lang="fr-FR" sz="36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L</a:t>
            </a:r>
            <a:r>
              <a:rPr lang="fr-FR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ANGUES</a:t>
            </a:r>
            <a:r>
              <a:rPr lang="fr-FR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5217" y="6341887"/>
            <a:ext cx="5046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*Cadre </a:t>
            </a:r>
            <a:r>
              <a:rPr lang="fr-F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européen commun de référence pour les langues</a:t>
            </a:r>
            <a:endParaRPr lang="fr-FR" sz="1600" i="0" dirty="0"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7170" name="Picture 2" descr="RÃ©sultat de recherche d'images pour &quot;epreuves bac langu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608" y="0"/>
            <a:ext cx="22383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C:\Users\Adrian\Documents\DOC ECOLE\LOGOS, CARTES\Lycée\logo_gran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1" y="5886504"/>
            <a:ext cx="1057119" cy="845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8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Autocollant-Drapeau-Carte-France-sticker-4-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22" y="863204"/>
            <a:ext cx="3053008" cy="305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Ã©sultat de recherche d'images pour &quot;angleterre drapeau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18" y="4438586"/>
            <a:ext cx="1358249" cy="135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142" y="227410"/>
            <a:ext cx="992981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5373" y="231555"/>
            <a:ext cx="8621635" cy="76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5150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5150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5150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5150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5150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515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515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515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5150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 b="1" kern="0" dirty="0">
                <a:solidFill>
                  <a:srgbClr val="0052A2"/>
                </a:solidFill>
                <a:latin typeface="Arial Narrow" panose="020B0606020202030204" pitchFamily="34" charset="0"/>
              </a:rPr>
              <a:t>Poursuites d’études promotion Berthelot 2018/2019 </a:t>
            </a:r>
          </a:p>
        </p:txBody>
      </p:sp>
      <p:sp>
        <p:nvSpPr>
          <p:cNvPr id="4" name="AutoShape 4" descr="RÃ©sultat de recherche d'images pour &quot;carte de france stylisÃ©&quot;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RÃ©sultat de recherche d'images pour &quot;carte de france stylisÃ©&quot;"/>
          <p:cNvSpPr>
            <a:spLocks noChangeAspect="1" noChangeArrowheads="1"/>
          </p:cNvSpPr>
          <p:nvPr/>
        </p:nvSpPr>
        <p:spPr bwMode="auto">
          <a:xfrm>
            <a:off x="1754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RÃ©sultat de recherche d'images pour &quot;carte de france stylisÃ©&quot;"/>
          <p:cNvSpPr>
            <a:spLocks noChangeAspect="1" noChangeArrowheads="1"/>
          </p:cNvSpPr>
          <p:nvPr/>
        </p:nvSpPr>
        <p:spPr bwMode="auto">
          <a:xfrm>
            <a:off x="1869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8" name="Picture 14" descr="RÃ©sultat de recherche d'images pour &quot;dRAPEAU EUROP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906" y="1543013"/>
            <a:ext cx="1340141" cy="9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0245968" y="1589548"/>
            <a:ext cx="1529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Europe </a:t>
            </a:r>
          </a:p>
          <a:p>
            <a:r>
              <a:rPr lang="fr-FR" dirty="0"/>
              <a:t>2 en Espagne</a:t>
            </a:r>
          </a:p>
          <a:p>
            <a:r>
              <a:rPr lang="fr-FR" dirty="0"/>
              <a:t>6 aux Pays Bas</a:t>
            </a:r>
          </a:p>
        </p:txBody>
      </p:sp>
      <p:pic>
        <p:nvPicPr>
          <p:cNvPr id="1042" name="Picture 18" descr="RÃ©sultat de recherche d'images pour &quot;Suiss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470" y="3713289"/>
            <a:ext cx="1377011" cy="8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0310979" y="397451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Suisse</a:t>
            </a:r>
            <a:r>
              <a:rPr lang="fr-FR" dirty="0"/>
              <a:t> : 4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245968" y="4933045"/>
            <a:ext cx="148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Angleterre</a:t>
            </a:r>
            <a:r>
              <a:rPr lang="fr-FR" dirty="0"/>
              <a:t> : 6</a:t>
            </a:r>
          </a:p>
        </p:txBody>
      </p:sp>
      <p:pic>
        <p:nvPicPr>
          <p:cNvPr id="1046" name="Picture 22" descr="RÃ©sultat de recherche d'images pour &quot;Roumanie drapeau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18" y="2671920"/>
            <a:ext cx="1377011" cy="8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0298585" y="2685381"/>
            <a:ext cx="15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Roumanie</a:t>
            </a:r>
          </a:p>
          <a:p>
            <a:r>
              <a:rPr lang="fr-FR" dirty="0"/>
              <a:t>2 dont 1 à Cluj </a:t>
            </a:r>
          </a:p>
          <a:p>
            <a:endParaRPr lang="fr-FR" dirty="0"/>
          </a:p>
        </p:txBody>
      </p:sp>
      <p:sp>
        <p:nvSpPr>
          <p:cNvPr id="19" name="AutoShape 24" descr="RÃ©sultat de recherche d'images pour &quot;canada et Ã©tats unis drapeau&quot;"/>
          <p:cNvSpPr>
            <a:spLocks noChangeAspect="1" noChangeArrowheads="1"/>
          </p:cNvSpPr>
          <p:nvPr/>
        </p:nvSpPr>
        <p:spPr bwMode="auto">
          <a:xfrm>
            <a:off x="1983581" y="10918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50" name="Picture 26" descr="Image associÃ©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2"/>
          <a:stretch/>
        </p:blipFill>
        <p:spPr bwMode="auto">
          <a:xfrm>
            <a:off x="8748603" y="5706252"/>
            <a:ext cx="1386063" cy="84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10298584" y="5946147"/>
            <a:ext cx="180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Etats-Unis</a:t>
            </a:r>
            <a:r>
              <a:rPr lang="fr-FR" dirty="0"/>
              <a:t>: 1</a:t>
            </a:r>
          </a:p>
        </p:txBody>
      </p:sp>
      <p:graphicFrame>
        <p:nvGraphicFramePr>
          <p:cNvPr id="28" name="Graphique 27"/>
          <p:cNvGraphicFramePr>
            <a:graphicFrameLocks/>
          </p:cNvGraphicFramePr>
          <p:nvPr>
            <p:extLst/>
          </p:nvPr>
        </p:nvGraphicFramePr>
        <p:xfrm>
          <a:off x="0" y="3713288"/>
          <a:ext cx="7572171" cy="314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247783" y="1979151"/>
            <a:ext cx="3600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Une orientation réussie et variée dans des établissements de renom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699093" y="2356089"/>
            <a:ext cx="149271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22 élèves</a:t>
            </a:r>
          </a:p>
          <a:p>
            <a:r>
              <a:rPr lang="fr-FR" sz="2400" dirty="0"/>
              <a:t>Soit 52,3%</a:t>
            </a:r>
          </a:p>
        </p:txBody>
      </p:sp>
    </p:spTree>
    <p:extLst>
      <p:ext uri="{BB962C8B-B14F-4D97-AF65-F5344CB8AC3E}">
        <p14:creationId xmlns:p14="http://schemas.microsoft.com/office/powerpoint/2010/main" val="35361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498" y="190826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M</a:t>
            </a:r>
            <a:r>
              <a:rPr lang="fr-F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on parcours d’</a:t>
            </a:r>
            <a:r>
              <a:rPr lang="fr-FR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é</a:t>
            </a:r>
            <a:r>
              <a:rPr lang="fr-F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tudes </a:t>
            </a:r>
            <a:r>
              <a:rPr lang="fr-FR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S</a:t>
            </a:r>
            <a:r>
              <a:rPr lang="fr-F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up en </a:t>
            </a:r>
            <a:r>
              <a:rPr lang="fr-FR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4</a:t>
            </a:r>
            <a:r>
              <a:rPr lang="fr-F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étapes</a:t>
            </a:r>
            <a:endParaRPr lang="fr-F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riangle isocèle 3"/>
          <p:cNvSpPr/>
          <p:nvPr/>
        </p:nvSpPr>
        <p:spPr>
          <a:xfrm>
            <a:off x="527124" y="1828800"/>
            <a:ext cx="1215614" cy="1516828"/>
          </a:xfrm>
          <a:prstGeom prst="triangl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1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2114321" y="2309935"/>
            <a:ext cx="2465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J’explore les possibles</a:t>
            </a:r>
            <a:endParaRPr lang="fr-FR" sz="3200" dirty="0"/>
          </a:p>
        </p:txBody>
      </p:sp>
      <p:sp>
        <p:nvSpPr>
          <p:cNvPr id="9" name="Accolade ouvrante 8"/>
          <p:cNvSpPr/>
          <p:nvPr/>
        </p:nvSpPr>
        <p:spPr>
          <a:xfrm>
            <a:off x="4670746" y="1516389"/>
            <a:ext cx="374725" cy="2664310"/>
          </a:xfrm>
          <a:prstGeom prst="leftBrace">
            <a:avLst>
              <a:gd name="adj1" fmla="val 8333"/>
              <a:gd name="adj2" fmla="val 495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84523" y="1636900"/>
            <a:ext cx="64190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</a:rPr>
              <a:t>Je questionne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</a:rPr>
              <a:t>Je me déplace aux journées portes ouvertes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</a:rPr>
              <a:t>Je parle régulièrement de mon orientation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</a:rPr>
              <a:t>J’ouvre mes horizons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</a:rPr>
              <a:t>Je me renseigne sur les compétences attendues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2060"/>
              </a:solidFill>
            </a:endParaRPr>
          </a:p>
        </p:txBody>
      </p:sp>
      <p:pic>
        <p:nvPicPr>
          <p:cNvPr id="14" name="Image 13" descr="C:\Users\Adrian\Documents\DOC ECOLE\LOGOS, CARTES\Lycée\logo_gran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109" y="54207"/>
            <a:ext cx="1290388" cy="1118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Bulle ronde 14"/>
          <p:cNvSpPr/>
          <p:nvPr/>
        </p:nvSpPr>
        <p:spPr>
          <a:xfrm>
            <a:off x="203498" y="4268542"/>
            <a:ext cx="5711687" cy="2040835"/>
          </a:xfrm>
          <a:prstGeom prst="wedgeEllipseCallout">
            <a:avLst>
              <a:gd name="adj1" fmla="val -47944"/>
              <a:gd name="adj2" fmla="val 71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Une équipe au lycée est là pour vous accompagner</a:t>
            </a:r>
            <a:endParaRPr lang="fr-FR" sz="2800" dirty="0"/>
          </a:p>
        </p:txBody>
      </p:sp>
      <p:pic>
        <p:nvPicPr>
          <p:cNvPr id="11" name="Picture 4" descr="Image associÃ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329" y="4177742"/>
            <a:ext cx="1893094" cy="26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2563" y="610287"/>
            <a:ext cx="6736549" cy="1406082"/>
          </a:xfrm>
        </p:spPr>
        <p:txBody>
          <a:bodyPr>
            <a:noAutofit/>
          </a:bodyPr>
          <a:lstStyle/>
          <a:p>
            <a:pPr algn="l"/>
            <a:r>
              <a:rPr lang="fr-FR" sz="4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Je </a:t>
            </a:r>
            <a:r>
              <a:rPr lang="fr-FR" sz="40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d</a:t>
            </a:r>
            <a:r>
              <a:rPr lang="fr-FR" sz="4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écouvre les </a:t>
            </a:r>
            <a:r>
              <a:rPr lang="fr-FR" sz="40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f</a:t>
            </a:r>
            <a:r>
              <a:rPr lang="fr-FR" sz="4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ormations de l’</a:t>
            </a:r>
            <a:r>
              <a:rPr lang="fr-FR" sz="40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e</a:t>
            </a:r>
            <a:r>
              <a:rPr lang="fr-FR" sz="4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nseignement </a:t>
            </a:r>
            <a:r>
              <a:rPr lang="fr-FR" sz="40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s</a:t>
            </a:r>
            <a:r>
              <a:rPr lang="fr-FR" sz="4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upérieur</a:t>
            </a:r>
            <a:endParaRPr lang="fr-FR" sz="4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://www.terminales2017-2018.fr/var/onisep/storage/images/media/images/choisir-mes-etudes/apres-le-bac/schema-des-etudes-superieures-2017-2018_pif/17600766-8-fre-FR/Schema-des-etudes-superieures-2017-2018_PI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12" y="192007"/>
            <a:ext cx="3721141" cy="283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angle isocèle 4"/>
          <p:cNvSpPr/>
          <p:nvPr/>
        </p:nvSpPr>
        <p:spPr>
          <a:xfrm>
            <a:off x="169315" y="327484"/>
            <a:ext cx="1215614" cy="1516828"/>
          </a:xfrm>
          <a:prstGeom prst="triangl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2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503581" y="2926085"/>
            <a:ext cx="11286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sz="2400" dirty="0" smtClean="0"/>
              <a:t>Ma première année en….  : </a:t>
            </a:r>
            <a:r>
              <a:rPr lang="fr-FR" sz="2400" dirty="0" smtClean="0">
                <a:solidFill>
                  <a:srgbClr val="002060"/>
                </a:solidFill>
              </a:rPr>
              <a:t>sur le site de l’Onisep découvrez comment se déroule la 1</a:t>
            </a:r>
            <a:r>
              <a:rPr lang="fr-FR" sz="2400" baseline="30000" dirty="0" smtClean="0">
                <a:solidFill>
                  <a:srgbClr val="002060"/>
                </a:solidFill>
              </a:rPr>
              <a:t>ère</a:t>
            </a:r>
            <a:r>
              <a:rPr lang="fr-FR" sz="2400" dirty="0" smtClean="0">
                <a:solidFill>
                  <a:srgbClr val="002060"/>
                </a:solidFill>
              </a:rPr>
              <a:t> année</a:t>
            </a:r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 </a:t>
            </a:r>
            <a:r>
              <a:rPr lang="fr-FR" sz="2400" dirty="0" smtClean="0"/>
              <a:t>Rechercher une formation précise : </a:t>
            </a:r>
            <a:r>
              <a:rPr lang="fr-FR" sz="2400" dirty="0" smtClean="0">
                <a:solidFill>
                  <a:srgbClr val="002060"/>
                </a:solidFill>
              </a:rPr>
              <a:t>quelle école, quel diplôme ? </a:t>
            </a:r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sz="2400" dirty="0" smtClean="0"/>
              <a:t>Faire les MOOC</a:t>
            </a:r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 </a:t>
            </a:r>
            <a:r>
              <a:rPr lang="fr-FR" sz="2400" dirty="0" smtClean="0"/>
              <a:t>Découvrir des exemples de cours </a:t>
            </a:r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ü"/>
            </a:pPr>
            <a:endParaRPr lang="fr-FR" sz="2400" dirty="0"/>
          </a:p>
        </p:txBody>
      </p:sp>
      <p:pic>
        <p:nvPicPr>
          <p:cNvPr id="1028" name="Picture 4" descr="Sciences de lâingÃ©ni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125" y="5234409"/>
            <a:ext cx="2997665" cy="150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775573" y="4711189"/>
            <a:ext cx="201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Ex cours sciences de l’ingénieur</a:t>
            </a:r>
            <a:endParaRPr lang="fr-FR" sz="1400" dirty="0"/>
          </a:p>
        </p:txBody>
      </p:sp>
      <p:pic>
        <p:nvPicPr>
          <p:cNvPr id="1030" name="Picture 6" descr="7 MOOC pour entrer dans l'enseignement sup'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1" y="5530549"/>
            <a:ext cx="2736588" cy="11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495" y="339175"/>
            <a:ext cx="8204577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M</a:t>
            </a:r>
            <a:r>
              <a:rPr lang="fr-F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on </a:t>
            </a:r>
            <a:r>
              <a:rPr lang="fr-FR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c</a:t>
            </a:r>
            <a:r>
              <a:rPr lang="fr-F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alendrier et </a:t>
            </a:r>
            <a:r>
              <a:rPr lang="fr-FR" b="1" dirty="0" err="1" smtClean="0">
                <a:solidFill>
                  <a:srgbClr val="FF6600"/>
                </a:solidFill>
                <a:latin typeface="Arial Narrow" panose="020B0606020202030204" pitchFamily="34" charset="0"/>
              </a:rPr>
              <a:t>P</a:t>
            </a:r>
            <a:r>
              <a:rPr lang="fr-FR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arcoursup</a:t>
            </a:r>
            <a:endParaRPr lang="fr-F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riangle isocèle 4"/>
          <p:cNvSpPr/>
          <p:nvPr/>
        </p:nvSpPr>
        <p:spPr>
          <a:xfrm>
            <a:off x="204558" y="237697"/>
            <a:ext cx="1215614" cy="1516828"/>
          </a:xfrm>
          <a:prstGeom prst="triangl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4</a:t>
            </a:r>
            <a:endParaRPr lang="fr-FR" sz="36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22615" y="2023885"/>
            <a:ext cx="8534400" cy="3615267"/>
          </a:xfrm>
        </p:spPr>
        <p:txBody>
          <a:bodyPr>
            <a:normAutofit/>
          </a:bodyPr>
          <a:lstStyle/>
          <a:p>
            <a:pPr>
              <a:buClr>
                <a:srgbClr val="FF6600"/>
              </a:buClr>
            </a:pPr>
            <a:r>
              <a:rPr lang="fr-FR" sz="3200" dirty="0" smtClean="0">
                <a:solidFill>
                  <a:srgbClr val="002060"/>
                </a:solidFill>
              </a:rPr>
              <a:t> Soirée de l’Orientation</a:t>
            </a:r>
          </a:p>
          <a:p>
            <a:pPr>
              <a:buClr>
                <a:srgbClr val="FF6600"/>
              </a:buClr>
            </a:pPr>
            <a:r>
              <a:rPr lang="fr-FR" sz="3200" dirty="0" smtClean="0">
                <a:solidFill>
                  <a:srgbClr val="002060"/>
                </a:solidFill>
              </a:rPr>
              <a:t> Partage de vécu</a:t>
            </a:r>
          </a:p>
          <a:p>
            <a:pPr>
              <a:buClr>
                <a:srgbClr val="FF6600"/>
              </a:buClr>
            </a:pPr>
            <a:r>
              <a:rPr lang="fr-FR" sz="3200" dirty="0">
                <a:solidFill>
                  <a:srgbClr val="002060"/>
                </a:solidFill>
              </a:rPr>
              <a:t> </a:t>
            </a:r>
            <a:r>
              <a:rPr lang="fr-FR" sz="3200" dirty="0" smtClean="0">
                <a:solidFill>
                  <a:srgbClr val="002060"/>
                </a:solidFill>
              </a:rPr>
              <a:t>Des ateliers</a:t>
            </a:r>
          </a:p>
          <a:p>
            <a:pPr>
              <a:buClr>
                <a:srgbClr val="FF6600"/>
              </a:buClr>
            </a:pPr>
            <a:r>
              <a:rPr lang="fr-FR" sz="3200" dirty="0">
                <a:solidFill>
                  <a:srgbClr val="002060"/>
                </a:solidFill>
              </a:rPr>
              <a:t> </a:t>
            </a:r>
            <a:r>
              <a:rPr lang="fr-FR" sz="3200" dirty="0" smtClean="0">
                <a:solidFill>
                  <a:srgbClr val="002060"/>
                </a:solidFill>
              </a:rPr>
              <a:t>Soirée d’information</a:t>
            </a:r>
          </a:p>
          <a:p>
            <a:pPr>
              <a:buClr>
                <a:srgbClr val="FF6600"/>
              </a:buClr>
            </a:pPr>
            <a:r>
              <a:rPr lang="fr-FR" sz="3200" dirty="0">
                <a:solidFill>
                  <a:srgbClr val="002060"/>
                </a:solidFill>
              </a:rPr>
              <a:t> </a:t>
            </a:r>
            <a:r>
              <a:rPr lang="fr-FR" sz="3200" dirty="0" smtClean="0">
                <a:solidFill>
                  <a:srgbClr val="002060"/>
                </a:solidFill>
              </a:rPr>
              <a:t>Des entretiens individuels </a:t>
            </a:r>
            <a:r>
              <a:rPr lang="fr-FR" sz="1600" i="1" dirty="0" smtClean="0">
                <a:solidFill>
                  <a:srgbClr val="FF0000"/>
                </a:solidFill>
              </a:rPr>
              <a:t>obligatoires pour chaque élève de Terminale</a:t>
            </a:r>
            <a:endParaRPr lang="fr-FR" sz="1600" i="1" dirty="0">
              <a:solidFill>
                <a:srgbClr val="FF0000"/>
              </a:solidFill>
            </a:endParaRPr>
          </a:p>
        </p:txBody>
      </p:sp>
      <p:pic>
        <p:nvPicPr>
          <p:cNvPr id="7" name="Picture 6" descr="RÃ©sultat de recherche d'images pour &quot;atelier orientation professionnell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646" y="5028456"/>
            <a:ext cx="1190369" cy="158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Ã©sultat de recherche d'images pour &quot;soirÃ©e de l'orientation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2985" r="4407" b="26267"/>
          <a:stretch/>
        </p:blipFill>
        <p:spPr bwMode="auto">
          <a:xfrm>
            <a:off x="9034685" y="2292626"/>
            <a:ext cx="1978007" cy="217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ensées 9"/>
          <p:cNvSpPr/>
          <p:nvPr/>
        </p:nvSpPr>
        <p:spPr>
          <a:xfrm>
            <a:off x="8657015" y="159601"/>
            <a:ext cx="3243437" cy="2133025"/>
          </a:xfrm>
          <a:prstGeom prst="cloudCallout">
            <a:avLst>
              <a:gd name="adj1" fmla="val 55164"/>
              <a:gd name="adj2" fmla="val -48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Très important : mon calendrier !</a:t>
            </a:r>
          </a:p>
          <a:p>
            <a:pPr algn="ctr"/>
            <a:r>
              <a:rPr lang="fr-FR" dirty="0" smtClean="0"/>
              <a:t>Les dates pour postuler aux écoles</a:t>
            </a:r>
          </a:p>
          <a:p>
            <a:pPr algn="ctr"/>
            <a:r>
              <a:rPr lang="fr-FR" dirty="0" smtClean="0"/>
              <a:t>Les échéances de </a:t>
            </a:r>
            <a:r>
              <a:rPr lang="fr-FR" dirty="0" err="1" smtClean="0"/>
              <a:t>Parcoursup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93" y="5028456"/>
            <a:ext cx="1480402" cy="111060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6" y="4994157"/>
            <a:ext cx="1571842" cy="11792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07" y="5537841"/>
            <a:ext cx="1531317" cy="11487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27" y="5458202"/>
            <a:ext cx="1505712" cy="112928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78" y="5307321"/>
            <a:ext cx="1590130" cy="119291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409" y="4854735"/>
            <a:ext cx="989324" cy="13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6" y="0"/>
            <a:ext cx="11673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7" y="0"/>
            <a:ext cx="10990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2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7714" y="1990446"/>
            <a:ext cx="8407401" cy="3878489"/>
          </a:xfrm>
        </p:spPr>
        <p:txBody>
          <a:bodyPr/>
          <a:lstStyle/>
          <a:p>
            <a:pPr marL="0" indent="0">
              <a:buNone/>
            </a:pPr>
            <a:r>
              <a:rPr lang="fr-FR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Les grandes échéances 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Vers le 20 décembre : ouverture de </a:t>
            </a:r>
            <a:r>
              <a:rPr lang="fr-FR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Parcoursup</a:t>
            </a: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Mi-mars : formulation des vœux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Fin mars : Constitution des dossiers et confirmation des vœux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Mi-mai à début septembre : accès aux décisions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Vers 26 juin : procédure complémentaire</a:t>
            </a:r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8" name="Picture 6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t="24268" r="13997" b="31248"/>
          <a:stretch/>
        </p:blipFill>
        <p:spPr bwMode="auto">
          <a:xfrm>
            <a:off x="217714" y="98424"/>
            <a:ext cx="5558971" cy="17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droite rayée 5"/>
          <p:cNvSpPr/>
          <p:nvPr/>
        </p:nvSpPr>
        <p:spPr>
          <a:xfrm rot="5400000">
            <a:off x="9622971" y="-841829"/>
            <a:ext cx="1320800" cy="3004457"/>
          </a:xfrm>
          <a:prstGeom prst="stripedRigh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926286" y="1515746"/>
            <a:ext cx="2583543" cy="1200329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Je ne découvre pas les formations au moment de l’ouverture de </a:t>
            </a:r>
            <a:r>
              <a:rPr lang="fr-FR" dirty="0" err="1" smtClean="0">
                <a:solidFill>
                  <a:srgbClr val="002060"/>
                </a:solidFill>
              </a:rPr>
              <a:t>Parcoursup</a:t>
            </a:r>
            <a:endParaRPr lang="fr-FR" dirty="0" smtClean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926285" y="3006361"/>
            <a:ext cx="2583543" cy="92333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J’ai participé aux ateliers CV et Lettres de motivation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926284" y="4219977"/>
            <a:ext cx="2583543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J’ai un compte bancaire personnel en France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926284" y="5169881"/>
            <a:ext cx="2583543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J’ai une adresse mail valide et reconnaissable </a:t>
            </a:r>
          </a:p>
        </p:txBody>
      </p:sp>
    </p:spTree>
    <p:extLst>
      <p:ext uri="{BB962C8B-B14F-4D97-AF65-F5344CB8AC3E}">
        <p14:creationId xmlns:p14="http://schemas.microsoft.com/office/powerpoint/2010/main" val="32222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1325" y="263180"/>
            <a:ext cx="5144424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Procédure hors 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Parcoursup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76222" y="278836"/>
            <a:ext cx="5194051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Plateforme UCAS : études au Royaume-Uni </a:t>
            </a:r>
            <a:endParaRPr lang="fr-FR" sz="24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10092" y="3396035"/>
            <a:ext cx="4935556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Candidater au plus tôt.</a:t>
            </a:r>
            <a:endParaRPr lang="fr-FR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7708" y="3251533"/>
            <a:ext cx="5168150" cy="7734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Les lettres de recommandations sont demandées par les parents à Madame </a:t>
            </a:r>
            <a:r>
              <a:rPr lang="fr-FR" dirty="0" err="1">
                <a:solidFill>
                  <a:schemeClr val="bg1"/>
                </a:solidFill>
                <a:latin typeface="Arial Narrow" panose="020B0606020202030204" pitchFamily="34" charset="0"/>
              </a:rPr>
              <a:t>Soulagnes</a:t>
            </a:r>
            <a:endParaRPr lang="fr-FR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avec flèche vers le bas 20"/>
          <p:cNvSpPr/>
          <p:nvPr/>
        </p:nvSpPr>
        <p:spPr>
          <a:xfrm>
            <a:off x="6610092" y="1194662"/>
            <a:ext cx="5168149" cy="781546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Se faire connaître avant le 30 septembre (au PP)</a:t>
            </a:r>
          </a:p>
        </p:txBody>
      </p:sp>
      <p:sp>
        <p:nvSpPr>
          <p:cNvPr id="22" name="Rectangle avec flèche vers le bas 21"/>
          <p:cNvSpPr/>
          <p:nvPr/>
        </p:nvSpPr>
        <p:spPr>
          <a:xfrm>
            <a:off x="6610092" y="2217341"/>
            <a:ext cx="5168149" cy="781546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Notes prédictives avant le 15 </a:t>
            </a:r>
            <a:r>
              <a:rPr lang="fr-FR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octobre</a:t>
            </a:r>
            <a:endParaRPr lang="fr-FR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Bulle ronde 22"/>
          <p:cNvSpPr/>
          <p:nvPr/>
        </p:nvSpPr>
        <p:spPr>
          <a:xfrm>
            <a:off x="848198" y="4147364"/>
            <a:ext cx="3270739" cy="2345860"/>
          </a:xfrm>
          <a:prstGeom prst="wedgeEllipseCallout">
            <a:avLst>
              <a:gd name="adj1" fmla="val -72811"/>
              <a:gd name="adj2" fmla="val 61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Un conseil : Passer vos certifications </a:t>
            </a:r>
            <a:r>
              <a:rPr lang="fr-FR" sz="2000" smtClean="0"/>
              <a:t>en langues </a:t>
            </a:r>
            <a:r>
              <a:rPr lang="fr-FR" sz="2000" dirty="0" smtClean="0"/>
              <a:t>au plus tôt.</a:t>
            </a:r>
            <a:endParaRPr lang="fr-FR" sz="2000" dirty="0"/>
          </a:p>
        </p:txBody>
      </p:sp>
      <p:sp>
        <p:nvSpPr>
          <p:cNvPr id="15" name="Rectangle avec flèche vers le bas 14"/>
          <p:cNvSpPr/>
          <p:nvPr/>
        </p:nvSpPr>
        <p:spPr>
          <a:xfrm>
            <a:off x="414569" y="1084930"/>
            <a:ext cx="5168150" cy="1001010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Informer </a:t>
            </a: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son PP </a:t>
            </a:r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dès </a:t>
            </a: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la rentrée de Terminale de ses démarches hors </a:t>
            </a:r>
            <a:r>
              <a:rPr lang="fr-FR" dirty="0" err="1">
                <a:solidFill>
                  <a:schemeClr val="bg1"/>
                </a:solidFill>
                <a:latin typeface="Arial Narrow" panose="020B0606020202030204" pitchFamily="34" charset="0"/>
              </a:rPr>
              <a:t>Parcoursup</a:t>
            </a:r>
            <a:endParaRPr lang="fr-FR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avec flèche vers le bas 15"/>
          <p:cNvSpPr/>
          <p:nvPr/>
        </p:nvSpPr>
        <p:spPr>
          <a:xfrm>
            <a:off x="391325" y="2087112"/>
            <a:ext cx="5168150" cy="1042005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L’élève fournit à son PP les documents à fournir par le (les) établissement.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970585" y="4164480"/>
            <a:ext cx="64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charte d’engagement sera signée par l’élève, ses tuteurs légaux, le professeur principal, le chef d’établissement. </a:t>
            </a:r>
            <a:endParaRPr lang="fr-FR" dirty="0"/>
          </a:p>
        </p:txBody>
      </p:sp>
      <p:sp>
        <p:nvSpPr>
          <p:cNvPr id="13" name="Bulle ronde 12"/>
          <p:cNvSpPr/>
          <p:nvPr/>
        </p:nvSpPr>
        <p:spPr>
          <a:xfrm>
            <a:off x="8006862" y="5077427"/>
            <a:ext cx="3040414" cy="1375633"/>
          </a:xfrm>
          <a:prstGeom prst="wedgeEllipseCallout">
            <a:avLst>
              <a:gd name="adj1" fmla="val 82604"/>
              <a:gd name="adj2" fmla="val 6888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Possibilité de passer le concours Sésame au Lycée en avril</a:t>
            </a:r>
            <a:endParaRPr lang="fr-FR" sz="2000" dirty="0"/>
          </a:p>
        </p:txBody>
      </p:sp>
      <p:sp>
        <p:nvSpPr>
          <p:cNvPr id="14" name="Bulle ronde 13"/>
          <p:cNvSpPr/>
          <p:nvPr/>
        </p:nvSpPr>
        <p:spPr>
          <a:xfrm>
            <a:off x="4542692" y="5187550"/>
            <a:ext cx="3040414" cy="1375633"/>
          </a:xfrm>
          <a:prstGeom prst="wedgeEllipseCallout">
            <a:avLst>
              <a:gd name="adj1" fmla="val 82604"/>
              <a:gd name="adj2" fmla="val 6888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Possibilité de passer le concours Geipi Polytech au Lycée en avril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4738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7924B8B-66B1-4477-886C-EB809736CE74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7" y="861128"/>
            <a:ext cx="10480485" cy="58952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6305" y="219457"/>
            <a:ext cx="4725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</a:rPr>
              <a:t>Merci pour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37283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6154" y="819192"/>
            <a:ext cx="9144000" cy="1240100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1149" y="3077328"/>
            <a:ext cx="10990132" cy="1655762"/>
          </a:xfrm>
        </p:spPr>
        <p:txBody>
          <a:bodyPr>
            <a:noAutofit/>
          </a:bodyPr>
          <a:lstStyle/>
          <a:p>
            <a:pPr marL="457200" indent="-457200" algn="l"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sz="4000" b="1" dirty="0" smtClean="0">
                <a:solidFill>
                  <a:srgbClr val="002060"/>
                </a:solidFill>
              </a:rPr>
              <a:t>Le Bac 2020</a:t>
            </a:r>
            <a:endParaRPr lang="fr-FR" sz="4000" b="1" dirty="0">
              <a:solidFill>
                <a:srgbClr val="002060"/>
              </a:solidFill>
            </a:endParaRPr>
          </a:p>
          <a:p>
            <a:pPr marL="457200" indent="-457200" algn="l"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sz="4000" b="1" dirty="0" smtClean="0">
                <a:solidFill>
                  <a:srgbClr val="002060"/>
                </a:solidFill>
              </a:rPr>
              <a:t>Mon parcours d’études supérieures</a:t>
            </a:r>
            <a:endParaRPr lang="fr-FR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329" y="4177742"/>
            <a:ext cx="1893094" cy="26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C:\Users\Adrian\Documents\DOC ECOLE\LOGOS, CARTES\Lycée\logo_gran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338" y="187959"/>
            <a:ext cx="1934933" cy="15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C:\Users\Iosif\Desktop\logo_aefe_ec_sign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9" y="187958"/>
            <a:ext cx="2490010" cy="1262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9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F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erminale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2060"/>
                </a:solidFill>
              </a:rPr>
              <a:t>Mon Bac &amp; je construis mon parcours d’études supérieures</a:t>
            </a:r>
            <a:endParaRPr lang="fr-FR" sz="3200" dirty="0">
              <a:solidFill>
                <a:srgbClr val="002060"/>
              </a:solidFill>
            </a:endParaRPr>
          </a:p>
        </p:txBody>
      </p:sp>
      <p:pic>
        <p:nvPicPr>
          <p:cNvPr id="4" name="Picture 4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329" y="4177742"/>
            <a:ext cx="1893094" cy="26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C:\Users\Adrian\Documents\DOC ECOLE\LOGOS, CARTES\Lycée\logo_gran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338" y="187959"/>
            <a:ext cx="1934933" cy="15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C:\Users\Iosif\Desktop\logo_aefe_ec_sign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9" y="187958"/>
            <a:ext cx="2490010" cy="12624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3614472" y="4494544"/>
            <a:ext cx="5174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6600"/>
                </a:solidFill>
              </a:rPr>
              <a:t>Merci pour votre attention</a:t>
            </a:r>
            <a:endParaRPr lang="fr-FR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7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9834" y="1388208"/>
            <a:ext cx="11404966" cy="320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880" rIns="0" bIns="0"/>
          <a:lstStyle>
            <a:lvl1pPr marL="412750" indent="-412750" eaLnBrk="0" hangingPunct="0">
              <a:lnSpc>
                <a:spcPct val="93000"/>
              </a:lnSpc>
              <a:spcAft>
                <a:spcPts val="1038"/>
              </a:spcAft>
              <a:tabLst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60825" algn="l"/>
                <a:tab pos="4467225" algn="l"/>
                <a:tab pos="4873625" algn="l"/>
                <a:tab pos="5280025" algn="l"/>
                <a:tab pos="5686425" algn="l"/>
                <a:tab pos="6092825" algn="l"/>
                <a:tab pos="6499225" algn="l"/>
                <a:tab pos="6905625" algn="l"/>
                <a:tab pos="7312025" algn="l"/>
                <a:tab pos="7718425" algn="l"/>
                <a:tab pos="8124825" algn="l"/>
                <a:tab pos="8531225" algn="l"/>
              </a:tabLst>
              <a:defRPr sz="2400" b="1">
                <a:solidFill>
                  <a:srgbClr val="00519E"/>
                </a:solidFill>
                <a:latin typeface="Arial" pitchFamily="34" charset="0"/>
                <a:ea typeface="AR PL UMing HK" charset="0"/>
                <a:cs typeface="AR PL UMing HK" charset="0"/>
              </a:defRPr>
            </a:lvl1pPr>
            <a:lvl2pPr eaLnBrk="0" hangingPunct="0">
              <a:lnSpc>
                <a:spcPct val="93000"/>
              </a:lnSpc>
              <a:spcAft>
                <a:spcPts val="1038"/>
              </a:spcAft>
              <a:tabLst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60825" algn="l"/>
                <a:tab pos="4467225" algn="l"/>
                <a:tab pos="4873625" algn="l"/>
                <a:tab pos="5280025" algn="l"/>
                <a:tab pos="5686425" algn="l"/>
                <a:tab pos="6092825" algn="l"/>
                <a:tab pos="6499225" algn="l"/>
                <a:tab pos="6905625" algn="l"/>
                <a:tab pos="7312025" algn="l"/>
                <a:tab pos="7718425" algn="l"/>
                <a:tab pos="8124825" algn="l"/>
                <a:tab pos="8531225" algn="l"/>
              </a:tabLst>
              <a:defRPr sz="2000" b="1">
                <a:solidFill>
                  <a:srgbClr val="707173"/>
                </a:solidFill>
                <a:latin typeface="Arial" pitchFamily="34" charset="0"/>
                <a:ea typeface="AR PL UMing HK" charset="0"/>
                <a:cs typeface="AR PL UMing HK" charset="0"/>
              </a:defRPr>
            </a:lvl2pPr>
            <a:lvl3pPr eaLnBrk="0" hangingPunct="0">
              <a:lnSpc>
                <a:spcPct val="93000"/>
              </a:lnSpc>
              <a:spcAft>
                <a:spcPts val="775"/>
              </a:spcAft>
              <a:tabLst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60825" algn="l"/>
                <a:tab pos="4467225" algn="l"/>
                <a:tab pos="4873625" algn="l"/>
                <a:tab pos="5280025" algn="l"/>
                <a:tab pos="5686425" algn="l"/>
                <a:tab pos="6092825" algn="l"/>
                <a:tab pos="6499225" algn="l"/>
                <a:tab pos="6905625" algn="l"/>
                <a:tab pos="7312025" algn="l"/>
                <a:tab pos="7718425" algn="l"/>
                <a:tab pos="8124825" algn="l"/>
                <a:tab pos="8531225" algn="l"/>
              </a:tabLst>
              <a:defRPr>
                <a:solidFill>
                  <a:srgbClr val="00519E"/>
                </a:solidFill>
                <a:latin typeface="Arial" pitchFamily="34" charset="0"/>
                <a:ea typeface="AR PL UMing HK" charset="0"/>
                <a:cs typeface="AR PL UMing HK" charset="0"/>
              </a:defRPr>
            </a:lvl3pPr>
            <a:lvl4pPr eaLnBrk="0" hangingPunct="0">
              <a:lnSpc>
                <a:spcPct val="93000"/>
              </a:lnSpc>
              <a:spcAft>
                <a:spcPts val="525"/>
              </a:spcAft>
              <a:tabLst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60825" algn="l"/>
                <a:tab pos="4467225" algn="l"/>
                <a:tab pos="4873625" algn="l"/>
                <a:tab pos="5280025" algn="l"/>
                <a:tab pos="5686425" algn="l"/>
                <a:tab pos="6092825" algn="l"/>
                <a:tab pos="6499225" algn="l"/>
                <a:tab pos="6905625" algn="l"/>
                <a:tab pos="7312025" algn="l"/>
                <a:tab pos="7718425" algn="l"/>
                <a:tab pos="8124825" algn="l"/>
                <a:tab pos="8531225" algn="l"/>
              </a:tabLst>
              <a:defRPr sz="1500">
                <a:solidFill>
                  <a:srgbClr val="00519E"/>
                </a:solidFill>
                <a:latin typeface="Arial" pitchFamily="34" charset="0"/>
                <a:ea typeface="AR PL UMing HK" charset="0"/>
                <a:cs typeface="AR PL UMing HK" charset="0"/>
              </a:defRPr>
            </a:lvl4pPr>
            <a:lvl5pPr eaLnBrk="0" hangingPunct="0">
              <a:lnSpc>
                <a:spcPct val="93000"/>
              </a:lnSpc>
              <a:spcAft>
                <a:spcPts val="263"/>
              </a:spcAft>
              <a:tabLst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60825" algn="l"/>
                <a:tab pos="4467225" algn="l"/>
                <a:tab pos="4873625" algn="l"/>
                <a:tab pos="5280025" algn="l"/>
                <a:tab pos="5686425" algn="l"/>
                <a:tab pos="6092825" algn="l"/>
                <a:tab pos="6499225" algn="l"/>
                <a:tab pos="6905625" algn="l"/>
                <a:tab pos="7312025" algn="l"/>
                <a:tab pos="7718425" algn="l"/>
                <a:tab pos="8124825" algn="l"/>
                <a:tab pos="8531225" algn="l"/>
              </a:tabLst>
              <a:defRPr sz="1300">
                <a:solidFill>
                  <a:srgbClr val="00519E"/>
                </a:solidFill>
                <a:latin typeface="Arial" pitchFamily="34" charset="0"/>
                <a:ea typeface="AR PL UMing HK" charset="0"/>
                <a:cs typeface="AR PL UMing H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60825" algn="l"/>
                <a:tab pos="4467225" algn="l"/>
                <a:tab pos="4873625" algn="l"/>
                <a:tab pos="5280025" algn="l"/>
                <a:tab pos="5686425" algn="l"/>
                <a:tab pos="6092825" algn="l"/>
                <a:tab pos="6499225" algn="l"/>
                <a:tab pos="6905625" algn="l"/>
                <a:tab pos="7312025" algn="l"/>
                <a:tab pos="7718425" algn="l"/>
                <a:tab pos="8124825" algn="l"/>
                <a:tab pos="8531225" algn="l"/>
              </a:tabLst>
              <a:defRPr sz="1300">
                <a:solidFill>
                  <a:srgbClr val="00519E"/>
                </a:solidFill>
                <a:latin typeface="Arial" pitchFamily="34" charset="0"/>
                <a:ea typeface="AR PL UMing HK" charset="0"/>
                <a:cs typeface="AR PL UMing H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60825" algn="l"/>
                <a:tab pos="4467225" algn="l"/>
                <a:tab pos="4873625" algn="l"/>
                <a:tab pos="5280025" algn="l"/>
                <a:tab pos="5686425" algn="l"/>
                <a:tab pos="6092825" algn="l"/>
                <a:tab pos="6499225" algn="l"/>
                <a:tab pos="6905625" algn="l"/>
                <a:tab pos="7312025" algn="l"/>
                <a:tab pos="7718425" algn="l"/>
                <a:tab pos="8124825" algn="l"/>
                <a:tab pos="8531225" algn="l"/>
              </a:tabLst>
              <a:defRPr sz="1300">
                <a:solidFill>
                  <a:srgbClr val="00519E"/>
                </a:solidFill>
                <a:latin typeface="Arial" pitchFamily="34" charset="0"/>
                <a:ea typeface="AR PL UMing HK" charset="0"/>
                <a:cs typeface="AR PL UMing H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60825" algn="l"/>
                <a:tab pos="4467225" algn="l"/>
                <a:tab pos="4873625" algn="l"/>
                <a:tab pos="5280025" algn="l"/>
                <a:tab pos="5686425" algn="l"/>
                <a:tab pos="6092825" algn="l"/>
                <a:tab pos="6499225" algn="l"/>
                <a:tab pos="6905625" algn="l"/>
                <a:tab pos="7312025" algn="l"/>
                <a:tab pos="7718425" algn="l"/>
                <a:tab pos="8124825" algn="l"/>
                <a:tab pos="8531225" algn="l"/>
              </a:tabLst>
              <a:defRPr sz="1300">
                <a:solidFill>
                  <a:srgbClr val="00519E"/>
                </a:solidFill>
                <a:latin typeface="Arial" pitchFamily="34" charset="0"/>
                <a:ea typeface="AR PL UMing HK" charset="0"/>
                <a:cs typeface="AR PL UMing H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60825" algn="l"/>
                <a:tab pos="4467225" algn="l"/>
                <a:tab pos="4873625" algn="l"/>
                <a:tab pos="5280025" algn="l"/>
                <a:tab pos="5686425" algn="l"/>
                <a:tab pos="6092825" algn="l"/>
                <a:tab pos="6499225" algn="l"/>
                <a:tab pos="6905625" algn="l"/>
                <a:tab pos="7312025" algn="l"/>
                <a:tab pos="7718425" algn="l"/>
                <a:tab pos="8124825" algn="l"/>
                <a:tab pos="8531225" algn="l"/>
              </a:tabLst>
              <a:defRPr sz="1300">
                <a:solidFill>
                  <a:srgbClr val="00519E"/>
                </a:solidFill>
                <a:latin typeface="Arial" pitchFamily="34" charset="0"/>
                <a:ea typeface="AR PL UMing HK" charset="0"/>
                <a:cs typeface="AR PL UMing HK" charset="0"/>
              </a:defRPr>
            </a:lvl9pPr>
          </a:lstStyle>
          <a:p>
            <a:pPr marL="342900" indent="-342900" algn="just" eaLnBrk="1" hangingPunct="1">
              <a:buClr>
                <a:srgbClr val="FF6600"/>
              </a:buClr>
              <a:buFont typeface="Wingdings" panose="05000000000000000000" pitchFamily="2" charset="2"/>
              <a:buChar char="ü"/>
              <a:defRPr/>
            </a:pPr>
            <a:endParaRPr lang="fr-FR" altLang="fr-FR" b="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algn="just" eaLnBrk="1" hangingPunct="1">
              <a:buClr>
                <a:srgbClr val="FF6600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Une moyenne globale </a:t>
            </a:r>
            <a:r>
              <a:rPr lang="fr-FR" altLang="fr-F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égale ou supérieure à 10/20 </a:t>
            </a:r>
            <a:r>
              <a:rPr lang="fr-FR" altLang="fr-FR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permet de décrocher son bac "du premier coup".</a:t>
            </a:r>
          </a:p>
          <a:p>
            <a:pPr marL="342900" indent="-342900" algn="just" eaLnBrk="1" hangingPunct="1">
              <a:buClr>
                <a:srgbClr val="FF6600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Les candidats ayant entre </a:t>
            </a:r>
            <a:r>
              <a:rPr lang="fr-FR" altLang="fr-F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8/20 et 10/20 </a:t>
            </a:r>
            <a:r>
              <a:rPr lang="fr-FR" altLang="fr-FR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peuvent passer les oraux de rattrapage et les autres sont ajournés. </a:t>
            </a:r>
          </a:p>
          <a:p>
            <a:pPr marL="342900" indent="-342900" algn="just" eaLnBrk="1" hangingPunct="1">
              <a:buClr>
                <a:srgbClr val="FF6600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 mention </a:t>
            </a:r>
            <a:r>
              <a:rPr lang="fr-FR" altLang="fr-F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AB</a:t>
            </a:r>
            <a:r>
              <a:rPr lang="fr-FR" altLang="fr-FR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est attribuée à partir de </a:t>
            </a:r>
            <a:r>
              <a:rPr lang="fr-FR" altLang="fr-F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12/20</a:t>
            </a:r>
            <a:r>
              <a:rPr lang="fr-FR" altLang="fr-FR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</a:p>
          <a:p>
            <a:pPr marL="342900" indent="-342900" algn="just" eaLnBrk="1" hangingPunct="1">
              <a:buClr>
                <a:srgbClr val="FF6600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 mention</a:t>
            </a:r>
            <a:r>
              <a:rPr lang="fr-FR" altLang="fr-F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B </a:t>
            </a:r>
            <a:r>
              <a:rPr lang="fr-FR" altLang="fr-FR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à partir de </a:t>
            </a:r>
            <a:r>
              <a:rPr lang="fr-FR" altLang="fr-F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14/20</a:t>
            </a:r>
            <a:r>
              <a:rPr lang="fr-FR" altLang="fr-FR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</a:t>
            </a:r>
          </a:p>
          <a:p>
            <a:pPr marL="342900" indent="-342900" algn="just" eaLnBrk="1" hangingPunct="1">
              <a:buClr>
                <a:srgbClr val="FF6600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 mention </a:t>
            </a:r>
            <a:r>
              <a:rPr lang="fr-FR" altLang="fr-F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TB </a:t>
            </a:r>
            <a:r>
              <a:rPr lang="fr-FR" altLang="fr-FR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à partir de </a:t>
            </a:r>
            <a:r>
              <a:rPr lang="fr-FR" altLang="fr-F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16/20</a:t>
            </a:r>
          </a:p>
          <a:p>
            <a:pPr marL="342900" indent="-342900" algn="just" eaLnBrk="1" hangingPunct="1">
              <a:buClr>
                <a:srgbClr val="FF6600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2800" b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Le livret scolaire</a:t>
            </a:r>
          </a:p>
          <a:p>
            <a:pPr marL="342900" indent="-342900" eaLnBrk="1" hangingPunct="1">
              <a:buClr>
                <a:srgbClr val="FF6600"/>
              </a:buClr>
              <a:buFont typeface="Wingdings" panose="05000000000000000000" pitchFamily="2" charset="2"/>
              <a:buChar char="ü"/>
              <a:defRPr/>
            </a:pPr>
            <a:endParaRPr lang="fr-FR" altLang="fr-FR" sz="2800" b="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buClr>
                <a:srgbClr val="FF6600"/>
              </a:buClr>
              <a:buFont typeface="Wingdings" panose="05000000000000000000" pitchFamily="2" charset="2"/>
              <a:buChar char="ü"/>
              <a:defRPr/>
            </a:pPr>
            <a:endParaRPr lang="fr-FR" altLang="fr-FR" sz="2800" b="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68923" y="242033"/>
            <a:ext cx="66611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3000"/>
              </a:lnSpc>
              <a:spcAft>
                <a:spcPts val="1038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2400" b="1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1pPr>
            <a:lvl2pPr eaLnBrk="0" hangingPunct="0">
              <a:lnSpc>
                <a:spcPct val="93000"/>
              </a:lnSpc>
              <a:spcAft>
                <a:spcPts val="1038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2000" b="1">
                <a:solidFill>
                  <a:srgbClr val="707173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2pPr>
            <a:lvl3pPr eaLnBrk="0" hangingPunct="0">
              <a:lnSpc>
                <a:spcPct val="93000"/>
              </a:lnSpc>
              <a:spcAft>
                <a:spcPts val="775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3pPr>
            <a:lvl4pPr eaLnBrk="0" hangingPunct="0">
              <a:lnSpc>
                <a:spcPct val="93000"/>
              </a:lnSpc>
              <a:spcAft>
                <a:spcPts val="525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5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4pPr>
            <a:lvl5pPr eaLnBrk="0" hangingPunct="0">
              <a:lnSpc>
                <a:spcPct val="93000"/>
              </a:lnSpc>
              <a:spcAft>
                <a:spcPts val="263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solidFill>
                  <a:srgbClr val="FF6600"/>
                </a:solidFill>
                <a:latin typeface="Arial Narrow" panose="020B0606020202030204" pitchFamily="34" charset="0"/>
              </a:rPr>
              <a:t>O</a:t>
            </a:r>
            <a:r>
              <a:rPr lang="fr-FR" altLang="fr-F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btenir le </a:t>
            </a:r>
            <a:r>
              <a:rPr lang="fr-FR" altLang="fr-FR" sz="4000" dirty="0">
                <a:solidFill>
                  <a:srgbClr val="FF6600"/>
                </a:solidFill>
                <a:latin typeface="Arial Narrow" panose="020B0606020202030204" pitchFamily="34" charset="0"/>
              </a:rPr>
              <a:t>b</a:t>
            </a:r>
            <a:r>
              <a:rPr lang="fr-FR" altLang="fr-F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accalauréat</a:t>
            </a:r>
          </a:p>
        </p:txBody>
      </p:sp>
      <p:pic>
        <p:nvPicPr>
          <p:cNvPr id="1026" name="Picture 2" descr="RÃ©sultat de recherche d'images pour &quot;bac 2019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05" y="3692770"/>
            <a:ext cx="600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C:\Users\Adrian\Documents\DOC ECOLE\LOGOS, CARTES\Lycée\logo_gran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69" y="187959"/>
            <a:ext cx="1379502" cy="1200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6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0722" y="1057339"/>
            <a:ext cx="954733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Au retour des vacances d’automne =&gt; </a:t>
            </a:r>
            <a:r>
              <a:rPr lang="fr-FR" sz="2800" b="1" dirty="0" smtClean="0">
                <a:solidFill>
                  <a:srgbClr val="FF660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novembre</a:t>
            </a:r>
            <a:r>
              <a:rPr lang="fr-FR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 2019</a:t>
            </a:r>
          </a:p>
          <a:p>
            <a:pPr marL="342900" indent="-342900">
              <a:buFontTx/>
              <a:buChar char="-"/>
            </a:pPr>
            <a:endParaRPr lang="fr-FR" sz="2800" b="1" dirty="0">
              <a:solidFill>
                <a:srgbClr val="002060"/>
              </a:solidFill>
              <a:latin typeface="Arial Narrow" panose="020B0606020202030204" pitchFamily="34" charset="0"/>
              <a:ea typeface="AR PL UMing HK" charset="0"/>
              <a:cs typeface="AR PL UMing HK" charset="0"/>
            </a:endParaRPr>
          </a:p>
          <a:p>
            <a:pPr marL="457200" indent="-457200"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Documents </a:t>
            </a:r>
            <a:r>
              <a:rPr lang="fr-FR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utiles </a:t>
            </a:r>
            <a:endParaRPr lang="fr-FR" sz="2800" b="1" dirty="0">
              <a:solidFill>
                <a:srgbClr val="002060"/>
              </a:solidFill>
              <a:latin typeface="Arial Narrow" panose="020B0606020202030204" pitchFamily="34" charset="0"/>
              <a:ea typeface="AR PL UMing HK" charset="0"/>
              <a:cs typeface="AR PL UMing HK" charset="0"/>
            </a:endParaRP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Notice individuelle 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Fiche de pré-inscription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Descriptif des épreuves…</a:t>
            </a:r>
          </a:p>
          <a:p>
            <a:pPr marL="342900" indent="-342900">
              <a:buFontTx/>
              <a:buChar char="-"/>
            </a:pPr>
            <a:endParaRPr lang="fr-FR" sz="2800" b="1" dirty="0" smtClean="0">
              <a:solidFill>
                <a:srgbClr val="002060"/>
              </a:solidFill>
              <a:latin typeface="Arial Narrow" panose="020B0606020202030204" pitchFamily="34" charset="0"/>
              <a:ea typeface="AR PL UMing HK" charset="0"/>
              <a:cs typeface="AR PL UMing HK" charset="0"/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 </a:t>
            </a:r>
            <a:endParaRPr lang="fr-FR" sz="2800" b="1" dirty="0">
              <a:solidFill>
                <a:srgbClr val="002060"/>
              </a:solidFill>
              <a:latin typeface="Arial Narrow" panose="020B0606020202030204" pitchFamily="34" charset="0"/>
              <a:ea typeface="AR PL UMing HK" charset="0"/>
              <a:cs typeface="AR PL UMing HK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03259"/>
            <a:ext cx="6148182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3000"/>
              </a:lnSpc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</a:pPr>
            <a:r>
              <a:rPr lang="fr-FR" sz="4000" b="1" dirty="0" smtClean="0">
                <a:solidFill>
                  <a:srgbClr val="FF660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I</a:t>
            </a:r>
            <a:r>
              <a:rPr lang="fr-FR" sz="4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nscription au Baccalauréat</a:t>
            </a:r>
            <a:endParaRPr lang="fr-FR" sz="4000" b="1" dirty="0">
              <a:solidFill>
                <a:srgbClr val="002060"/>
              </a:solidFill>
              <a:latin typeface="Arial Narrow" panose="020B0606020202030204" pitchFamily="34" charset="0"/>
              <a:ea typeface="AR PL UMing HK" charset="0"/>
              <a:cs typeface="AR PL UMing HK" charset="0"/>
            </a:endParaRPr>
          </a:p>
        </p:txBody>
      </p:sp>
      <p:pic>
        <p:nvPicPr>
          <p:cNvPr id="2050" name="Picture 2" descr="RÃ©sultat de recherche d'images pour &quot;inscription bac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092" y="4887"/>
            <a:ext cx="3305908" cy="104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C:\Users\Adrian\Documents\DOC ECOLE\LOGOS, CARTES\Lycée\logo_gran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96" y="1009418"/>
            <a:ext cx="1057118" cy="8235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6148182" y="2165334"/>
            <a:ext cx="4325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Ces documents seront envoyés par mail </a:t>
            </a:r>
            <a:r>
              <a:rPr lang="fr-FR" sz="2400" b="1" dirty="0">
                <a:solidFill>
                  <a:srgbClr val="FF660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aux candidats</a:t>
            </a:r>
          </a:p>
          <a:p>
            <a:endParaRPr lang="fr-FR" sz="2400" dirty="0"/>
          </a:p>
        </p:txBody>
      </p:sp>
      <p:sp>
        <p:nvSpPr>
          <p:cNvPr id="8" name="Accolade fermante 7"/>
          <p:cNvSpPr/>
          <p:nvPr/>
        </p:nvSpPr>
        <p:spPr>
          <a:xfrm>
            <a:off x="5790627" y="1832941"/>
            <a:ext cx="316523" cy="1865116"/>
          </a:xfrm>
          <a:prstGeom prst="rightBrac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0722" y="3698057"/>
            <a:ext cx="83116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FF6600"/>
              </a:buClr>
              <a:buFont typeface="Wingdings" panose="05000000000000000000" pitchFamily="2" charset="2"/>
              <a:buChar char="ü"/>
            </a:pPr>
            <a:endParaRPr lang="fr-FR" sz="2400" dirty="0">
              <a:solidFill>
                <a:srgbClr val="FF0000"/>
              </a:solidFill>
              <a:latin typeface="Arial Narrow" panose="020B0606020202030204" pitchFamily="34" charset="0"/>
              <a:ea typeface="AR PL UMing HK" charset="0"/>
              <a:cs typeface="AR PL UMing HK" charset="0"/>
            </a:endParaRP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Choix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des langues</a:t>
            </a: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Choix des options (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coef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. rang 1 et </a:t>
            </a: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2)</a:t>
            </a: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Mention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EURO (SES ou SVT</a:t>
            </a:r>
            <a:r>
              <a:rPr lang="fr-FR" sz="2400" dirty="0" smtClean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)</a:t>
            </a:r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  <a:ea typeface="AR PL UMing HK" charset="0"/>
              <a:cs typeface="AR PL UMing HK" charset="0"/>
            </a:endParaRP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La Confirmation </a:t>
            </a:r>
            <a:r>
              <a:rPr lang="fr-FR" sz="2400" dirty="0" smtClean="0">
                <a:solidFill>
                  <a:srgbClr val="FF000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d’inscription</a:t>
            </a:r>
            <a:endParaRPr lang="fr-FR" sz="2400" dirty="0">
              <a:solidFill>
                <a:srgbClr val="FF0000"/>
              </a:solidFill>
              <a:latin typeface="Arial Narrow" panose="020B0606020202030204" pitchFamily="34" charset="0"/>
              <a:ea typeface="AR PL UMing HK" charset="0"/>
              <a:cs typeface="AR PL UMing HK" charset="0"/>
            </a:endParaRP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Signature obligatoire 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(candidat </a:t>
            </a:r>
            <a:r>
              <a:rPr lang="fr-FR" dirty="0">
                <a:solidFill>
                  <a:srgbClr val="FF660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+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 responsable légal</a:t>
            </a:r>
            <a:r>
              <a:rPr lang="fr-FR" dirty="0" smtClean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 Narrow" panose="020B0606020202030204" pitchFamily="34" charset="0"/>
              <a:ea typeface="AR PL UMing HK" charset="0"/>
              <a:cs typeface="AR PL UMing HK" charset="0"/>
            </a:endParaRP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Copie d’une pièce d’identité</a:t>
            </a:r>
          </a:p>
          <a:p>
            <a:pPr marL="800100" lvl="1" indent="-342900">
              <a:buClr>
                <a:srgbClr val="FF6600"/>
              </a:buClr>
              <a:buFont typeface="Wingdings" panose="05000000000000000000" pitchFamily="2" charset="2"/>
              <a:buChar char="ü"/>
            </a:pPr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  <a:ea typeface="AR PL UMing HK" charset="0"/>
              <a:cs typeface="AR PL UMing HK" charset="0"/>
            </a:endParaRPr>
          </a:p>
          <a:p>
            <a:pPr marL="800100" lvl="1" indent="-342900">
              <a:buClr>
                <a:srgbClr val="FF6600"/>
              </a:buClr>
              <a:buFont typeface="Wingdings" panose="05000000000000000000" pitchFamily="2" charset="2"/>
              <a:buChar char="ü"/>
            </a:pPr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  <a:ea typeface="AR PL UMing HK" charset="0"/>
              <a:cs typeface="AR PL UMing HK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50628" y="5067663"/>
            <a:ext cx="3958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Vous vérifierez avec </a:t>
            </a:r>
            <a:r>
              <a:rPr lang="fr-FR" sz="2400" b="1" dirty="0">
                <a:solidFill>
                  <a:srgbClr val="FF660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attention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: </a:t>
            </a: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95337" y="5643757"/>
            <a:ext cx="5607656" cy="1107996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Pour les candidats de nationalité française et </a:t>
            </a:r>
            <a:r>
              <a:rPr lang="fr-FR" dirty="0">
                <a:solidFill>
                  <a:srgbClr val="FF660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+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 de </a:t>
            </a:r>
            <a:r>
              <a:rPr lang="fr-FR" dirty="0">
                <a:solidFill>
                  <a:srgbClr val="FF660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16 ans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:</a:t>
            </a:r>
          </a:p>
          <a:p>
            <a:pPr marL="800100" lvl="1" indent="-342900">
              <a:buFontTx/>
              <a:buChar char="-"/>
            </a:pPr>
            <a:r>
              <a:rPr lang="fr-FR" sz="1600" b="1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Attestation de recensemen</a:t>
            </a:r>
            <a:r>
              <a:rPr lang="fr-FR" sz="1600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t ou </a:t>
            </a:r>
            <a:r>
              <a:rPr lang="fr-FR" sz="1600" b="1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certificat de participation à la JDC</a:t>
            </a:r>
            <a:r>
              <a:rPr lang="fr-FR" sz="1600" dirty="0">
                <a:solidFill>
                  <a:srgbClr val="002060"/>
                </a:solidFill>
                <a:latin typeface="Arial Narrow" panose="020B0606020202030204" pitchFamily="34" charset="0"/>
                <a:ea typeface="AR PL UMing HK" charset="0"/>
                <a:cs typeface="AR PL UMing HK" charset="0"/>
              </a:rPr>
              <a:t> (organisée au lycée dans le courant de l’année)</a:t>
            </a:r>
          </a:p>
          <a:p>
            <a:endParaRPr lang="fr-FR" sz="1400" dirty="0"/>
          </a:p>
        </p:txBody>
      </p:sp>
      <p:sp>
        <p:nvSpPr>
          <p:cNvPr id="13" name="Accolade fermante 12"/>
          <p:cNvSpPr/>
          <p:nvPr/>
        </p:nvSpPr>
        <p:spPr>
          <a:xfrm>
            <a:off x="5831659" y="4473659"/>
            <a:ext cx="316523" cy="1865116"/>
          </a:xfrm>
          <a:prstGeom prst="rightBrac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3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62081" y="198925"/>
            <a:ext cx="8557846" cy="6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3000"/>
              </a:lnSpc>
              <a:spcAft>
                <a:spcPts val="1038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2400" b="1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1pPr>
            <a:lvl2pPr eaLnBrk="0" hangingPunct="0">
              <a:lnSpc>
                <a:spcPct val="93000"/>
              </a:lnSpc>
              <a:spcAft>
                <a:spcPts val="1038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2000" b="1">
                <a:solidFill>
                  <a:srgbClr val="707173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2pPr>
            <a:lvl3pPr eaLnBrk="0" hangingPunct="0">
              <a:lnSpc>
                <a:spcPct val="93000"/>
              </a:lnSpc>
              <a:spcAft>
                <a:spcPts val="775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3pPr>
            <a:lvl4pPr eaLnBrk="0" hangingPunct="0">
              <a:lnSpc>
                <a:spcPct val="93000"/>
              </a:lnSpc>
              <a:spcAft>
                <a:spcPts val="525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5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4pPr>
            <a:lvl5pPr eaLnBrk="0" hangingPunct="0">
              <a:lnSpc>
                <a:spcPct val="93000"/>
              </a:lnSpc>
              <a:spcAft>
                <a:spcPts val="263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Série </a:t>
            </a:r>
            <a:r>
              <a:rPr lang="fr-FR" altLang="fr-FR" sz="40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ES</a:t>
            </a:r>
            <a:r>
              <a:rPr lang="fr-FR" altLang="fr-FR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: </a:t>
            </a:r>
            <a:r>
              <a:rPr lang="fr-FR" altLang="fr-FR" sz="40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d</a:t>
            </a:r>
            <a:r>
              <a:rPr lang="fr-FR" altLang="fr-FR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éroulement &amp; </a:t>
            </a:r>
            <a:r>
              <a:rPr lang="fr-FR" altLang="fr-FR" sz="40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c</a:t>
            </a:r>
            <a:r>
              <a:rPr lang="fr-FR" altLang="fr-FR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oefficients</a:t>
            </a:r>
            <a:endParaRPr lang="fr-FR" altLang="fr-FR" sz="4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35694"/>
              </p:ext>
            </p:extLst>
          </p:nvPr>
        </p:nvGraphicFramePr>
        <p:xfrm>
          <a:off x="162081" y="2288619"/>
          <a:ext cx="3296226" cy="35204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26743"/>
                <a:gridCol w="805223"/>
                <a:gridCol w="964260"/>
              </a:tblGrid>
              <a:tr h="774683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Liste des épreuves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Coef</a:t>
                      </a: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Nature de l'épreuve</a:t>
                      </a:r>
                      <a:endParaRPr kumimoji="0" lang="fr-BE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9434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Français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  écrite    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</a:tr>
              <a:tr h="244753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Français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orale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</a:tr>
              <a:tr h="211811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Sciences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écrite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</a:tr>
              <a:tr h="1297469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TPE (travaux personnels encadrés)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orale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</a:tr>
            </a:tbl>
          </a:graphicData>
        </a:graphic>
      </p:graphicFrame>
      <p:graphicFrame>
        <p:nvGraphicFramePr>
          <p:cNvPr id="6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57829"/>
              </p:ext>
            </p:extLst>
          </p:nvPr>
        </p:nvGraphicFramePr>
        <p:xfrm>
          <a:off x="3540370" y="2288619"/>
          <a:ext cx="8569570" cy="4437275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3329761"/>
                <a:gridCol w="1382915"/>
                <a:gridCol w="1875692"/>
                <a:gridCol w="1981202"/>
              </a:tblGrid>
              <a:tr h="435263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Liste des épreuves</a:t>
                      </a:r>
                      <a:endParaRPr kumimoji="0" lang="fr-BE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Coef</a:t>
                      </a:r>
                      <a:endParaRPr kumimoji="0" lang="fr-BE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Nature de l'épreuve</a:t>
                      </a:r>
                      <a:endParaRPr kumimoji="0" lang="fr-BE" alt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Durée</a:t>
                      </a:r>
                      <a:endParaRPr kumimoji="0" lang="fr-BE" alt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</a:tr>
              <a:tr h="293758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Histoire et géographie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 h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</a:tr>
              <a:tr h="293758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Mathématiques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 ou 7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 h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</a:tr>
              <a:tr h="437055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Sciences économiques et sociales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 ou 7 + 2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4h ou 4h + 1h</a:t>
                      </a:r>
                      <a:endParaRPr kumimoji="0" lang="pt-B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</a:tr>
              <a:tr h="738655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Langue vivante 1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 et orale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 h (partie écrite) et 20 mn (partie orale)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</a:tr>
              <a:tr h="732829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Langue vivante 2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 et orale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2 h (partie écrite) et 20 mn (partie orale)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</a:tr>
              <a:tr h="293132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Philosophie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 h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</a:tr>
              <a:tr h="863361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Éducation physique et sportive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CCF (contrôle en cours de formation)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959" marR="3959" marT="11014" marB="3959" anchor="ctr" horzOverflow="overflow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62081" y="1771650"/>
            <a:ext cx="2046394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Epreuves anticipées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40370" y="1771650"/>
            <a:ext cx="1323824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Cette année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9" name="Image 8" descr="C:\Users\Adrian\Documents\DOC ECOLE\LOGOS, CARTES\Lycée\logo_gran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1" y="5993487"/>
            <a:ext cx="740596" cy="76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125209"/>
            <a:ext cx="2614247" cy="173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998655" y="5993487"/>
            <a:ext cx="210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Bac blanc du 10 au 14 février 2020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62081" y="198925"/>
            <a:ext cx="8557846" cy="6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3000"/>
              </a:lnSpc>
              <a:spcAft>
                <a:spcPts val="1038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2400" b="1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1pPr>
            <a:lvl2pPr eaLnBrk="0" hangingPunct="0">
              <a:lnSpc>
                <a:spcPct val="93000"/>
              </a:lnSpc>
              <a:spcAft>
                <a:spcPts val="1038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2000" b="1">
                <a:solidFill>
                  <a:srgbClr val="707173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2pPr>
            <a:lvl3pPr eaLnBrk="0" hangingPunct="0">
              <a:lnSpc>
                <a:spcPct val="93000"/>
              </a:lnSpc>
              <a:spcAft>
                <a:spcPts val="775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3pPr>
            <a:lvl4pPr eaLnBrk="0" hangingPunct="0">
              <a:lnSpc>
                <a:spcPct val="93000"/>
              </a:lnSpc>
              <a:spcAft>
                <a:spcPts val="525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5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4pPr>
            <a:lvl5pPr eaLnBrk="0" hangingPunct="0">
              <a:lnSpc>
                <a:spcPct val="93000"/>
              </a:lnSpc>
              <a:spcAft>
                <a:spcPts val="263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Série </a:t>
            </a:r>
            <a:r>
              <a:rPr lang="fr-FR" altLang="fr-FR" sz="40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L</a:t>
            </a:r>
            <a:r>
              <a:rPr lang="fr-FR" altLang="fr-FR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: </a:t>
            </a:r>
            <a:r>
              <a:rPr lang="fr-FR" altLang="fr-FR" sz="40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d</a:t>
            </a:r>
            <a:r>
              <a:rPr lang="fr-FR" altLang="fr-FR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éroulement &amp; </a:t>
            </a:r>
            <a:r>
              <a:rPr lang="fr-FR" altLang="fr-FR" sz="40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c</a:t>
            </a:r>
            <a:r>
              <a:rPr lang="fr-FR" altLang="fr-FR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oefficients</a:t>
            </a:r>
            <a:endParaRPr lang="fr-FR" altLang="fr-FR" sz="4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61600"/>
              </p:ext>
            </p:extLst>
          </p:nvPr>
        </p:nvGraphicFramePr>
        <p:xfrm>
          <a:off x="162081" y="2288619"/>
          <a:ext cx="3096934" cy="31994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26743"/>
                <a:gridCol w="515114"/>
                <a:gridCol w="1055077"/>
              </a:tblGrid>
              <a:tr h="654668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Liste des épreuves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Coef</a:t>
                      </a: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Nature de l'épreuve</a:t>
                      </a:r>
                      <a:endParaRPr kumimoji="0" lang="fr-BE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7970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Français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  écrite    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</a:tr>
              <a:tr h="407970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Français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orale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</a:tr>
              <a:tr h="407970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Sciences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écrite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</a:tr>
              <a:tr h="1096464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TPE (travaux personnels encadrés)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orale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62081" y="1771650"/>
            <a:ext cx="2046394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Epreuves anticipées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79092" y="1784085"/>
            <a:ext cx="1323824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Cette année</a:t>
            </a:r>
            <a:endParaRPr lang="fr-FR" dirty="0">
              <a:solidFill>
                <a:srgbClr val="002060"/>
              </a:solidFill>
            </a:endParaRPr>
          </a:p>
        </p:txBody>
      </p:sp>
      <p:graphicFrame>
        <p:nvGraphicFramePr>
          <p:cNvPr id="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238806"/>
              </p:ext>
            </p:extLst>
          </p:nvPr>
        </p:nvGraphicFramePr>
        <p:xfrm>
          <a:off x="3724890" y="2288619"/>
          <a:ext cx="8064896" cy="3120155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3191725"/>
                <a:gridCol w="644770"/>
                <a:gridCol w="2944141"/>
                <a:gridCol w="1284260"/>
              </a:tblGrid>
              <a:tr h="431800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AR PL UMing HK" charset="0"/>
                          <a:cs typeface="AR PL UMing HK" charset="0"/>
                        </a:rPr>
                        <a:t>Les épreuves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5400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Coef</a:t>
                      </a:r>
                      <a:endParaRPr kumimoji="0" lang="fr-BE" altLang="fr-FR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9512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Nature de l’épreuve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9512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Durée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9512" marB="0" anchor="b" horzOverflow="overflow"/>
                </a:tc>
              </a:tr>
              <a:tr h="311150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Littérature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 h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</a:tr>
              <a:tr h="311150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Histoire-géographie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 h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</a:tr>
              <a:tr h="420688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Langue vivante 1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 et orale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 h et 20 mn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Langue vivante 2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 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 et orale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 h et 20 mn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</a:tr>
              <a:tr h="311150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Littérature étrangère en langue étrangère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Orale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 mn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</a:tr>
              <a:tr h="309563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Philosophie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 h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</a:tr>
              <a:tr h="311150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Éducation physique et sportive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CCF Contrôle en cours de formation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677308"/>
              </p:ext>
            </p:extLst>
          </p:nvPr>
        </p:nvGraphicFramePr>
        <p:xfrm>
          <a:off x="3724890" y="5568888"/>
          <a:ext cx="8064896" cy="11147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64654"/>
                <a:gridCol w="1332477"/>
                <a:gridCol w="2179948"/>
                <a:gridCol w="1487817"/>
              </a:tblGrid>
              <a:tr h="306530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Epreuve de Spécialité</a:t>
                      </a:r>
                      <a:endParaRPr kumimoji="0" lang="fr-BE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 rowSpan="2"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kumimoji="0" lang="fr-BE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 rowSpan="2"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Écrite et orale</a:t>
                      </a:r>
                      <a:endParaRPr kumimoji="0" lang="fr-BE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 rowSpan="2"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Intégrée à l'épreuve LV1 ou LV2</a:t>
                      </a:r>
                      <a:endParaRPr kumimoji="0" lang="fr-BE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</a:tr>
              <a:tr h="3065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langue vivante 1 ou 2 approfondie (*)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825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ou langue vivante 3</a:t>
                      </a:r>
                      <a:endParaRPr kumimoji="0" lang="fr-BE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kumimoji="0" lang="fr-BE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400" b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Orale</a:t>
                      </a:r>
                      <a:endParaRPr kumimoji="0" lang="fr-BE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400" b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20 mn</a:t>
                      </a:r>
                      <a:endParaRPr kumimoji="0" lang="fr-BE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</a:tr>
              <a:tr h="250825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ou mathématiques</a:t>
                      </a:r>
                      <a:endParaRPr kumimoji="0" lang="fr-BE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kumimoji="0" lang="fr-BE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Écrite</a:t>
                      </a:r>
                      <a:endParaRPr kumimoji="0" lang="fr-BE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 h</a:t>
                      </a:r>
                      <a:endParaRPr kumimoji="0" lang="fr-BE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5400" marR="5400" marT="17747" marB="0" anchor="b" horzOverflow="overflow"/>
                </a:tc>
              </a:tr>
            </a:tbl>
          </a:graphicData>
        </a:graphic>
      </p:graphicFrame>
      <p:pic>
        <p:nvPicPr>
          <p:cNvPr id="11" name="Image 10" descr="C:\Users\Adrian\Documents\DOC ECOLE\LOGOS, CARTES\Lycée\logo_gran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0" y="5873262"/>
            <a:ext cx="951611" cy="81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RÃ©sultat de recherche d'images pour &quot;epreuves bac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921" y="148374"/>
            <a:ext cx="2997933" cy="149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342943" y="5955264"/>
            <a:ext cx="210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Bac blanc du 10 au 14 février 2020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62081" y="198925"/>
            <a:ext cx="8557846" cy="6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3000"/>
              </a:lnSpc>
              <a:spcAft>
                <a:spcPts val="1038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2400" b="1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1pPr>
            <a:lvl2pPr eaLnBrk="0" hangingPunct="0">
              <a:lnSpc>
                <a:spcPct val="93000"/>
              </a:lnSpc>
              <a:spcAft>
                <a:spcPts val="1038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2000" b="1">
                <a:solidFill>
                  <a:srgbClr val="707173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2pPr>
            <a:lvl3pPr eaLnBrk="0" hangingPunct="0">
              <a:lnSpc>
                <a:spcPct val="93000"/>
              </a:lnSpc>
              <a:spcAft>
                <a:spcPts val="775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3pPr>
            <a:lvl4pPr eaLnBrk="0" hangingPunct="0">
              <a:lnSpc>
                <a:spcPct val="93000"/>
              </a:lnSpc>
              <a:spcAft>
                <a:spcPts val="525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5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4pPr>
            <a:lvl5pPr eaLnBrk="0" hangingPunct="0">
              <a:lnSpc>
                <a:spcPct val="93000"/>
              </a:lnSpc>
              <a:spcAft>
                <a:spcPts val="263"/>
              </a:spcAft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4813" algn="l"/>
                <a:tab pos="811213" algn="l"/>
                <a:tab pos="1217613" algn="l"/>
                <a:tab pos="1624013" algn="l"/>
                <a:tab pos="2030413" algn="l"/>
                <a:tab pos="2436813" algn="l"/>
                <a:tab pos="2843213" algn="l"/>
                <a:tab pos="3249613" algn="l"/>
                <a:tab pos="3657600" algn="l"/>
                <a:tab pos="4062413" algn="l"/>
                <a:tab pos="4468813" algn="l"/>
                <a:tab pos="4875213" algn="l"/>
                <a:tab pos="5281613" algn="l"/>
                <a:tab pos="5688013" algn="l"/>
                <a:tab pos="6094413" algn="l"/>
                <a:tab pos="6500813" algn="l"/>
                <a:tab pos="6907213" algn="l"/>
                <a:tab pos="7315200" algn="l"/>
                <a:tab pos="7720013" algn="l"/>
                <a:tab pos="8126413" algn="l"/>
              </a:tabLst>
              <a:defRPr sz="1300">
                <a:solidFill>
                  <a:srgbClr val="00519E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Série </a:t>
            </a:r>
            <a:r>
              <a:rPr lang="fr-FR" altLang="fr-FR" sz="40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S</a:t>
            </a:r>
            <a:r>
              <a:rPr lang="fr-FR" altLang="fr-FR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: </a:t>
            </a:r>
            <a:r>
              <a:rPr lang="fr-FR" altLang="fr-FR" sz="40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d</a:t>
            </a:r>
            <a:r>
              <a:rPr lang="fr-FR" altLang="fr-FR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éroulement &amp; </a:t>
            </a:r>
            <a:r>
              <a:rPr lang="fr-FR" altLang="fr-FR" sz="40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c</a:t>
            </a:r>
            <a:r>
              <a:rPr lang="fr-FR" altLang="fr-FR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oefficients</a:t>
            </a:r>
            <a:endParaRPr lang="fr-FR" altLang="fr-FR" sz="4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50748"/>
              </p:ext>
            </p:extLst>
          </p:nvPr>
        </p:nvGraphicFramePr>
        <p:xfrm>
          <a:off x="3387969" y="1903183"/>
          <a:ext cx="8358554" cy="4828827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754461"/>
                <a:gridCol w="1404103"/>
                <a:gridCol w="2278587"/>
                <a:gridCol w="1921403"/>
              </a:tblGrid>
              <a:tr h="537615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Liste des épreuves</a:t>
                      </a:r>
                      <a:endParaRPr kumimoji="0" lang="fr-BE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Coef</a:t>
                      </a:r>
                      <a:endParaRPr kumimoji="0" lang="fr-BE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Nature de l'épreuve</a:t>
                      </a:r>
                      <a:endParaRPr kumimoji="0" lang="fr-BE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Durée</a:t>
                      </a:r>
                      <a:endParaRPr kumimoji="0" lang="fr-BE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</a:tr>
              <a:tr h="277669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Mathématiques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 ou 9 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4h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</a:tr>
              <a:tr h="279639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Physique-chimie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 ou 8 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 et pratique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3h30 + 1h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</a:tr>
              <a:tr h="424993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Sciences de la vie et de la Terre 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 ou 8 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 et pratique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3h30 + 1h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Histoire-géographie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3h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</a:tr>
              <a:tr h="587214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Langue vivante 1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 et orale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3h (partie écrite) et 20 mn (partie orale)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</a:tr>
              <a:tr h="772568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Langue vivante 2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 et orale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2h (partie écrite) et 20 mn (partie orale)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</a:tr>
              <a:tr h="273730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Philosophie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écrite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4h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</a:tr>
              <a:tr h="632211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Éducation physique et sportive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CCF (contrôle en cours de formation)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3240" marR="3240" marT="15585" marB="3240" anchor="ctr" horzOverflow="overflow"/>
                </a:tc>
              </a:tr>
            </a:tbl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95872"/>
              </p:ext>
            </p:extLst>
          </p:nvPr>
        </p:nvGraphicFramePr>
        <p:xfrm>
          <a:off x="162081" y="1903183"/>
          <a:ext cx="3096934" cy="243578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26743"/>
                <a:gridCol w="515114"/>
                <a:gridCol w="1055077"/>
              </a:tblGrid>
              <a:tr h="654668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Liste des épreuves</a:t>
                      </a:r>
                      <a:endParaRPr kumimoji="0" lang="fr-BE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Coef</a:t>
                      </a:r>
                      <a:r>
                        <a:rPr kumimoji="0" lang="fr-BE" altLang="fr-F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kumimoji="0" lang="fr-BE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Nature de l'épreuve</a:t>
                      </a:r>
                      <a:endParaRPr kumimoji="0" lang="fr-BE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7970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Français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  écrite    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</a:tr>
              <a:tr h="407970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Français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kumimoji="0" lang="fr-BE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orale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</a:tr>
              <a:tr h="815593"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TPE (travaux personnels encadrés)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1pPr>
                      <a:lvl2pPr eaLnBrk="0" hangingPunct="0">
                        <a:lnSpc>
                          <a:spcPct val="93000"/>
                        </a:lnSpc>
                        <a:spcAft>
                          <a:spcPts val="103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707173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Aft>
                          <a:spcPts val="77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Aft>
                          <a:spcPts val="525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3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Aft>
                          <a:spcPts val="2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6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100">
                          <a:solidFill>
                            <a:srgbClr val="00519E"/>
                          </a:solidFill>
                          <a:latin typeface="Arial" charset="0"/>
                          <a:ea typeface="AR PL UMing HK" charset="0"/>
                          <a:cs typeface="AR PL UMing H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BE" alt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orale</a:t>
                      </a:r>
                      <a:endParaRPr kumimoji="0" lang="fr-BE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 PL UMing HK" charset="0"/>
                        <a:cs typeface="AR PL UMing HK" charset="0"/>
                      </a:endParaRPr>
                    </a:p>
                  </a:txBody>
                  <a:tcPr marL="7561" marR="7561" marT="21680" marB="7563" anchor="ctr" horzOverflow="overflow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62081" y="1396514"/>
            <a:ext cx="2046394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Epreuves anticipées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87969" y="1409702"/>
            <a:ext cx="1323824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Cette année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9" name="Image 8" descr="C:\Users\Adrian\Documents\DOC ECOLE\LOGOS, CARTES\Lycée\logo_gran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1" y="5886504"/>
            <a:ext cx="1057119" cy="845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RÃ©sultat de recherche d'images pour &quot;epreuves bac math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991" y="91400"/>
            <a:ext cx="2432567" cy="16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56861" y="4912107"/>
            <a:ext cx="210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Bac blanc du 10 au 14 février 2020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7310" cy="9261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altLang="fr-FR" sz="32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E</a:t>
            </a:r>
            <a:r>
              <a:rPr lang="fr-BE" altLang="fr-FR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valuation des </a:t>
            </a:r>
            <a:r>
              <a:rPr lang="fr-BE" altLang="fr-FR" sz="32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C</a:t>
            </a:r>
            <a:r>
              <a:rPr lang="fr-BE" altLang="fr-FR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ompétences </a:t>
            </a:r>
            <a:r>
              <a:rPr lang="fr-BE" altLang="fr-FR" sz="32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E</a:t>
            </a:r>
            <a:r>
              <a:rPr lang="fr-BE" altLang="fr-FR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xpérimentales (ECE)</a:t>
            </a:r>
            <a:endParaRPr lang="fr-BE" altLang="fr-FR" sz="32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ZoneTexte 10"/>
          <p:cNvSpPr txBox="1">
            <a:spLocks noGrp="1" noChangeArrowheads="1"/>
          </p:cNvSpPr>
          <p:nvPr>
            <p:ph idx="1"/>
          </p:nvPr>
        </p:nvSpPr>
        <p:spPr>
          <a:xfrm>
            <a:off x="243885" y="926123"/>
            <a:ext cx="8353425" cy="315471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altLang="fr-F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Sciences physiques + SVT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r-FR" altLang="fr-FR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Types d’épreuves :  </a:t>
            </a:r>
            <a:r>
              <a:rPr lang="fr-FR" altLang="fr-F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2 épreuves : un écrit + un TP</a:t>
            </a:r>
          </a:p>
          <a:p>
            <a:pPr marL="0" lvl="1" indent="0">
              <a:lnSpc>
                <a:spcPct val="150000"/>
              </a:lnSpc>
              <a:buNone/>
              <a:defRPr/>
            </a:pPr>
            <a:r>
              <a:rPr lang="fr-FR" altLang="fr-FR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Ecrit 		3h30 	compte pour 16/20		</a:t>
            </a:r>
            <a:r>
              <a:rPr lang="fr-FR" altLang="fr-FR" sz="20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juin 2020</a:t>
            </a:r>
          </a:p>
          <a:p>
            <a:pPr marL="0" lvl="1" indent="0">
              <a:lnSpc>
                <a:spcPct val="150000"/>
              </a:lnSpc>
              <a:buNone/>
              <a:defRPr/>
            </a:pPr>
            <a:r>
              <a:rPr lang="fr-FR" altLang="fr-FR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Pratique		1h	compte </a:t>
            </a:r>
            <a:r>
              <a:rPr lang="fr-FR" altLang="fr-F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pour </a:t>
            </a:r>
            <a:r>
              <a:rPr lang="fr-FR" altLang="fr-FR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4/20		</a:t>
            </a:r>
            <a:r>
              <a:rPr lang="fr-FR" altLang="fr-FR" sz="20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mai 2020</a:t>
            </a:r>
          </a:p>
          <a:p>
            <a:pPr marL="0" indent="0">
              <a:lnSpc>
                <a:spcPct val="150000"/>
              </a:lnSpc>
              <a:defRPr/>
            </a:pPr>
            <a:endParaRPr lang="fr-FR" altLang="fr-FR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Accolade fermante 5"/>
          <p:cNvSpPr/>
          <p:nvPr/>
        </p:nvSpPr>
        <p:spPr>
          <a:xfrm>
            <a:off x="6928338" y="1893056"/>
            <a:ext cx="269631" cy="1559169"/>
          </a:xfrm>
          <a:prstGeom prst="rightBrace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561385" y="1998122"/>
            <a:ext cx="3110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Coefficient : </a:t>
            </a:r>
            <a:endParaRPr lang="fr-FR" altLang="fr-FR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altLang="fr-FR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6</a:t>
            </a:r>
            <a:r>
              <a:rPr lang="fr-FR" altLang="fr-F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FR" alt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fr-FR" altLang="fr-FR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Phys</a:t>
            </a:r>
            <a:r>
              <a:rPr lang="fr-FR" alt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-Chimie) et </a:t>
            </a:r>
            <a:endParaRPr lang="fr-FR" altLang="fr-FR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altLang="fr-FR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6</a:t>
            </a:r>
            <a:r>
              <a:rPr lang="fr-FR" altLang="fr-F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FR" alt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(SVT) </a:t>
            </a:r>
            <a:endParaRPr lang="fr-FR" altLang="fr-FR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altLang="fr-F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ou </a:t>
            </a:r>
            <a:r>
              <a:rPr lang="fr-FR" altLang="fr-FR" b="1" dirty="0">
                <a:solidFill>
                  <a:srgbClr val="FF6600"/>
                </a:solidFill>
                <a:latin typeface="Arial Narrow" panose="020B0606020202030204" pitchFamily="34" charset="0"/>
              </a:rPr>
              <a:t>8</a:t>
            </a:r>
            <a:r>
              <a:rPr lang="fr-FR" alt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 si choix de spécialité</a:t>
            </a:r>
          </a:p>
          <a:p>
            <a:endParaRPr lang="fr-FR" b="1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15503" y="3767179"/>
            <a:ext cx="6661150" cy="73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altLang="fr-FR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Epreuve de Physique/Chimie </a:t>
            </a:r>
            <a:r>
              <a:rPr lang="fr-BE" altLang="fr-FR" sz="3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fr-BE" altLang="fr-FR" sz="32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fr-BE" altLang="fr-FR" sz="32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ZoneTexte 10"/>
          <p:cNvSpPr txBox="1">
            <a:spLocks noChangeArrowheads="1"/>
          </p:cNvSpPr>
          <p:nvPr/>
        </p:nvSpPr>
        <p:spPr>
          <a:xfrm>
            <a:off x="243885" y="4342728"/>
            <a:ext cx="5090115" cy="2128788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altLang="fr-FR" sz="18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Format de l’épreuve écrite</a:t>
            </a:r>
            <a:r>
              <a:rPr lang="fr-FR" altLang="fr-FR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FR" altLang="fr-F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(3h30)</a:t>
            </a:r>
          </a:p>
          <a:p>
            <a:pPr>
              <a:lnSpc>
                <a:spcPct val="100000"/>
              </a:lnSpc>
              <a:buClr>
                <a:srgbClr val="FF6600"/>
              </a:buClr>
              <a:defRPr/>
            </a:pPr>
            <a:r>
              <a:rPr lang="fr-FR" altLang="fr-F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 exercices communs à tous les élèves</a:t>
            </a:r>
          </a:p>
          <a:p>
            <a:pPr>
              <a:lnSpc>
                <a:spcPct val="100000"/>
              </a:lnSpc>
              <a:buClr>
                <a:srgbClr val="FF6600"/>
              </a:buClr>
              <a:defRPr/>
            </a:pPr>
            <a:r>
              <a:rPr lang="fr-FR" altLang="fr-F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 exercice non spécialiste ou 1 exercice spécialiste</a:t>
            </a:r>
          </a:p>
          <a:p>
            <a:pPr marL="0" indent="0">
              <a:lnSpc>
                <a:spcPct val="100000"/>
              </a:lnSpc>
              <a:buClr>
                <a:srgbClr val="FF6600"/>
              </a:buClr>
              <a:buNone/>
              <a:defRPr/>
            </a:pPr>
            <a:r>
              <a:rPr lang="fr-FR" altLang="fr-F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Répartition équitable (à peu près) entre physique et chimie</a:t>
            </a:r>
          </a:p>
          <a:p>
            <a:pPr>
              <a:lnSpc>
                <a:spcPct val="100000"/>
              </a:lnSpc>
              <a:buClr>
                <a:srgbClr val="FF6600"/>
              </a:buClr>
              <a:defRPr/>
            </a:pPr>
            <a:endParaRPr lang="fr-FR" altLang="fr-FR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38800" y="4301691"/>
            <a:ext cx="6353908" cy="216982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Format de l’épreuve expérimentale</a:t>
            </a:r>
            <a:r>
              <a:rPr lang="fr-FR" alt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FR" alt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(1h</a:t>
            </a:r>
            <a:r>
              <a:rPr lang="fr-FR" altLang="fr-F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Tirage </a:t>
            </a:r>
            <a:r>
              <a:rPr lang="fr-FR" alt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au sort du sujet (physique ou chimie)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Tp</a:t>
            </a:r>
            <a:r>
              <a:rPr lang="fr-FR" alt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 à réaliser (seul) en présence d’un examinateur qui </a:t>
            </a:r>
            <a:r>
              <a:rPr lang="fr-FR" altLang="fr-F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évalue simultanément </a:t>
            </a:r>
            <a:r>
              <a:rPr lang="fr-FR" alt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2 à 3 candidats. Une feuille de résultats à rendre</a:t>
            </a:r>
            <a:r>
              <a:rPr lang="fr-FR" altLang="fr-F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  <a:defRPr/>
            </a:pPr>
            <a:endParaRPr lang="fr-FR" altLang="fr-FR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Clr>
                <a:srgbClr val="FF6600"/>
              </a:buClr>
              <a:defRPr/>
            </a:pPr>
            <a:r>
              <a:rPr lang="fr-FR" alt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Evaluation : capacités expérimentales + feuille de résultats</a:t>
            </a:r>
          </a:p>
          <a:p>
            <a:endParaRPr lang="fr-FR" dirty="0"/>
          </a:p>
        </p:txBody>
      </p:sp>
      <p:pic>
        <p:nvPicPr>
          <p:cNvPr id="11" name="Image 10" descr="C:\Users\Adrian\Documents\DOC ECOLE\LOGOS, CARTES\Lycée\logo_gran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081" y="200811"/>
            <a:ext cx="1057119" cy="845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0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2"/>
          <p:cNvSpPr txBox="1">
            <a:spLocks noChangeArrowheads="1"/>
          </p:cNvSpPr>
          <p:nvPr/>
        </p:nvSpPr>
        <p:spPr bwMode="auto">
          <a:xfrm>
            <a:off x="75864" y="119404"/>
            <a:ext cx="78738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BE" altLang="fr-FR" sz="4000" b="1" dirty="0" smtClean="0">
                <a:solidFill>
                  <a:srgbClr val="002060"/>
                </a:solidFill>
              </a:rPr>
              <a:t>L’</a:t>
            </a:r>
            <a:r>
              <a:rPr lang="fr-BE" altLang="fr-FR" sz="4000" b="1" dirty="0" smtClean="0">
                <a:solidFill>
                  <a:srgbClr val="FF6600"/>
                </a:solidFill>
              </a:rPr>
              <a:t>E</a:t>
            </a:r>
            <a:r>
              <a:rPr lang="fr-BE" altLang="fr-FR" sz="4000" b="1" dirty="0" smtClean="0">
                <a:solidFill>
                  <a:srgbClr val="002060"/>
                </a:solidFill>
              </a:rPr>
              <a:t>ducation </a:t>
            </a:r>
            <a:r>
              <a:rPr lang="fr-BE" altLang="fr-FR" sz="4000" b="1" dirty="0" smtClean="0">
                <a:solidFill>
                  <a:srgbClr val="FF6600"/>
                </a:solidFill>
              </a:rPr>
              <a:t>P</a:t>
            </a:r>
            <a:r>
              <a:rPr lang="fr-BE" altLang="fr-FR" sz="4000" b="1" dirty="0" smtClean="0">
                <a:solidFill>
                  <a:srgbClr val="002060"/>
                </a:solidFill>
              </a:rPr>
              <a:t>hysique et </a:t>
            </a:r>
            <a:r>
              <a:rPr lang="fr-BE" altLang="fr-FR" sz="4000" b="1" dirty="0" smtClean="0">
                <a:solidFill>
                  <a:srgbClr val="FF6600"/>
                </a:solidFill>
              </a:rPr>
              <a:t>S</a:t>
            </a:r>
            <a:r>
              <a:rPr lang="fr-BE" altLang="fr-FR" sz="4000" b="1" dirty="0" smtClean="0">
                <a:solidFill>
                  <a:srgbClr val="002060"/>
                </a:solidFill>
              </a:rPr>
              <a:t>portive</a:t>
            </a:r>
            <a:endParaRPr lang="fr-BE" altLang="fr-FR" sz="4000" b="1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22973" y="6386762"/>
            <a:ext cx="6421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charset="0"/>
              </a:rPr>
              <a:t>Dispenses : </a:t>
            </a:r>
            <a:r>
              <a:rPr lang="fr-FR" dirty="0">
                <a:solidFill>
                  <a:srgbClr val="002060"/>
                </a:solidFill>
                <a:latin typeface="Arial" charset="0"/>
              </a:rPr>
              <a:t>certificat médical modèle « Académie de Lyon »</a:t>
            </a: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4799" y="828902"/>
            <a:ext cx="370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</a:rPr>
              <a:t>EPS en contrôle continu</a:t>
            </a:r>
            <a:endParaRPr lang="fr-FR" sz="28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847865"/>
              </p:ext>
            </p:extLst>
          </p:nvPr>
        </p:nvGraphicFramePr>
        <p:xfrm>
          <a:off x="395771" y="1400562"/>
          <a:ext cx="10869636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6745"/>
                <a:gridCol w="2530399"/>
                <a:gridCol w="3116246"/>
                <a:gridCol w="3116246"/>
              </a:tblGrid>
              <a:tr h="10207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fr-FR" sz="1800" baseline="30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ère</a:t>
                      </a:r>
                      <a:r>
                        <a:rPr lang="fr-FR" sz="18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période</a:t>
                      </a:r>
                      <a:endParaRPr lang="fr-FR" sz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u="sng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Course </a:t>
                      </a:r>
                      <a:r>
                        <a:rPr lang="fr-FR" sz="2000" b="1" u="sng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½ fond </a:t>
                      </a:r>
                      <a:r>
                        <a:rPr lang="fr-FR" sz="20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CCF 7 novembre</a:t>
                      </a:r>
                      <a:r>
                        <a:rPr lang="fr-FR" sz="20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fr-FR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fr-FR" sz="20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u="sng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Badminton</a:t>
                      </a:r>
                      <a:r>
                        <a:rPr lang="fr-FR" sz="2000" u="sng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: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u="non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CCF 14 novembre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u="sng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Acrosport</a:t>
                      </a:r>
                      <a:endParaRPr lang="fr-FR" sz="2000" u="sng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u="non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CCF 21 novembre</a:t>
                      </a:r>
                      <a:endParaRPr lang="fr-FR" sz="200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912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fr-FR" sz="1800" baseline="30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ème</a:t>
                      </a:r>
                      <a:r>
                        <a:rPr lang="fr-FR" sz="1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période</a:t>
                      </a:r>
                      <a:endParaRPr lang="fr-FR" sz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u="sng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Volley-ball</a:t>
                      </a:r>
                      <a:r>
                        <a:rPr lang="fr-FR" sz="20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fr-FR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CCF</a:t>
                      </a:r>
                      <a:r>
                        <a:rPr lang="fr-FR" sz="20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6 février</a:t>
                      </a:r>
                      <a:endParaRPr lang="fr-FR" sz="20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u="sng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Acrosport</a:t>
                      </a:r>
                      <a:r>
                        <a:rPr lang="fr-FR" sz="2000" u="sng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u="non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CCF 30 janvier</a:t>
                      </a:r>
                      <a:endParaRPr lang="fr-FR" sz="2000" u="non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u="sng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Natation</a:t>
                      </a:r>
                      <a:r>
                        <a:rPr lang="fr-FR" sz="2000" u="sng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 :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CCF</a:t>
                      </a:r>
                      <a:r>
                        <a:rPr lang="fr-FR" sz="20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6 février</a:t>
                      </a:r>
                      <a:endParaRPr lang="fr-FR" sz="2000" u="none" baseline="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baseline="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86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fr-FR" sz="1800" baseline="300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ème</a:t>
                      </a: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période</a:t>
                      </a:r>
                      <a:endParaRPr lang="fr-FR" sz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u="sng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Acrosport</a:t>
                      </a:r>
                      <a:r>
                        <a:rPr lang="fr-FR" sz="2000" u="sng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u="non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CCF 21 mai</a:t>
                      </a:r>
                      <a:endParaRPr lang="fr-FR" sz="2000" u="non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u="sng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Natation</a:t>
                      </a:r>
                      <a:r>
                        <a:rPr lang="fr-FR" sz="2000" u="sng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en durée</a:t>
                      </a:r>
                      <a:r>
                        <a:rPr lang="fr-FR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 :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CCF</a:t>
                      </a:r>
                      <a:r>
                        <a:rPr lang="fr-FR" sz="20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14 mai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u="sng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Volley-ball</a:t>
                      </a:r>
                      <a:r>
                        <a:rPr lang="fr-FR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 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CCF</a:t>
                      </a:r>
                      <a:r>
                        <a:rPr lang="fr-FR" sz="20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21 mai</a:t>
                      </a:r>
                      <a:endParaRPr lang="fr-FR" sz="200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077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Session de </a:t>
                      </a:r>
                      <a:r>
                        <a:rPr lang="fr-FR" sz="1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rattrapage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28 mai </a:t>
                      </a:r>
                      <a:endParaRPr lang="fr-FR" sz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Athlétisme </a:t>
                      </a:r>
                      <a:r>
                        <a:rPr lang="fr-FR" sz="1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/ Badminton / Natation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RÃ©sultat de recherche d'images pour &quot;epreuves bac ep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92" y="53020"/>
            <a:ext cx="3458308" cy="10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1246</Words>
  <Application>Microsoft Office PowerPoint</Application>
  <PresentationFormat>Grand écran</PresentationFormat>
  <Paragraphs>332</Paragraphs>
  <Slides>20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ＭＳ Ｐゴシック</vt:lpstr>
      <vt:lpstr>AR PL UMing HK</vt:lpstr>
      <vt:lpstr>Arial</vt:lpstr>
      <vt:lpstr>Arial Italic</vt:lpstr>
      <vt:lpstr>Arial Narrow</vt:lpstr>
      <vt:lpstr>Calibri</vt:lpstr>
      <vt:lpstr>Calibri Light</vt:lpstr>
      <vt:lpstr>Times New Roman</vt:lpstr>
      <vt:lpstr>Wingdings</vt:lpstr>
      <vt:lpstr>Thème Office</vt:lpstr>
      <vt:lpstr>En Terminale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Evaluation des Compétences Expérimentales (ECE)</vt:lpstr>
      <vt:lpstr>Présentation PowerPoint</vt:lpstr>
      <vt:lpstr>Présentation PowerPoint</vt:lpstr>
      <vt:lpstr>Présentation PowerPoint</vt:lpstr>
      <vt:lpstr>Mon parcours d’études Sup en 4 étapes</vt:lpstr>
      <vt:lpstr>Présentation PowerPoint</vt:lpstr>
      <vt:lpstr>Mon calendrier et Parcoursup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 Terminale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Terminale</dc:title>
  <dc:creator>POMMEY Catherine</dc:creator>
  <cp:lastModifiedBy>POMMEY Catherine</cp:lastModifiedBy>
  <cp:revision>53</cp:revision>
  <cp:lastPrinted>2018-09-10T07:18:37Z</cp:lastPrinted>
  <dcterms:created xsi:type="dcterms:W3CDTF">2018-09-06T11:43:07Z</dcterms:created>
  <dcterms:modified xsi:type="dcterms:W3CDTF">2019-09-19T13:48:42Z</dcterms:modified>
</cp:coreProperties>
</file>